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83" r:id="rId3"/>
    <p:sldId id="271" r:id="rId4"/>
    <p:sldId id="268" r:id="rId5"/>
    <p:sldId id="274" r:id="rId6"/>
    <p:sldId id="273" r:id="rId7"/>
    <p:sldId id="275" r:id="rId8"/>
    <p:sldId id="272" r:id="rId9"/>
    <p:sldId id="270" r:id="rId10"/>
    <p:sldId id="276" r:id="rId11"/>
    <p:sldId id="277" r:id="rId12"/>
    <p:sldId id="282" r:id="rId13"/>
    <p:sldId id="279" r:id="rId14"/>
    <p:sldId id="280" r:id="rId15"/>
    <p:sldId id="281" r:id="rId16"/>
    <p:sldId id="258" r:id="rId17"/>
    <p:sldId id="263" r:id="rId18"/>
    <p:sldId id="262" r:id="rId19"/>
    <p:sldId id="265" r:id="rId20"/>
    <p:sldId id="266" r:id="rId21"/>
    <p:sldId id="267" r:id="rId22"/>
    <p:sldId id="264"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BBE0E3"/>
    <a:srgbClr val="DDDDDD"/>
    <a:srgbClr val="FFFF99"/>
    <a:srgbClr val="C0C0C0"/>
    <a:srgbClr val="669999"/>
    <a:srgbClr val="6666CC"/>
    <a:srgbClr val="797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110" d="100"/>
          <a:sy n="110" d="100"/>
        </p:scale>
        <p:origin x="1574" y="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F15A453-9764-4398-B476-11A28C97338E}" type="slidenum">
              <a:rPr lang="en-US"/>
              <a:pPr>
                <a:defRPr/>
              </a:pPr>
              <a:t>‹#›</a:t>
            </a:fld>
            <a:endParaRPr lang="en-US"/>
          </a:p>
        </p:txBody>
      </p:sp>
    </p:spTree>
    <p:extLst>
      <p:ext uri="{BB962C8B-B14F-4D97-AF65-F5344CB8AC3E}">
        <p14:creationId xmlns:p14="http://schemas.microsoft.com/office/powerpoint/2010/main" val="1752718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5345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10</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2972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7954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12</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128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13</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3843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14</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9072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15</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036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7C4BBC1-79E0-48B2-A2E5-0303C4DC8AE7}" type="slidenum">
              <a:rPr lang="en-US" altLang="en-US"/>
              <a:pPr>
                <a:spcBef>
                  <a:spcPct val="0"/>
                </a:spcBef>
              </a:pPr>
              <a:t>16</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55780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4BF13A1-0294-4FC4-B00F-C4D8A050F3CD}" type="slidenum">
              <a:rPr lang="en-US" altLang="en-US"/>
              <a:pPr>
                <a:spcBef>
                  <a:spcPct val="0"/>
                </a:spcBef>
              </a:pPr>
              <a:t>17</a:t>
            </a:fld>
            <a:endParaRPr lang="en-US" alt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85742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C045AAB-1FC4-4B8D-AB9A-90DAE0EFA93D}" type="slidenum">
              <a:rPr lang="en-US" altLang="en-US"/>
              <a:pPr>
                <a:spcBef>
                  <a:spcPct val="0"/>
                </a:spcBef>
              </a:pPr>
              <a:t>18</a:t>
            </a:fld>
            <a:endParaRPr lang="en-US"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0152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B8AB0AF-914C-421F-B74A-862D1C952367}" type="slidenum">
              <a:rPr lang="en-US" altLang="en-US"/>
              <a:pPr>
                <a:spcBef>
                  <a:spcPct val="0"/>
                </a:spcBef>
              </a:pPr>
              <a:t>19</a:t>
            </a:fld>
            <a:endParaRPr lang="en-US" alt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3976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ED0CA4A-D5F4-4E34-8ADB-3389BC6A8827}" type="slidenum">
              <a:rPr lang="en-US" altLang="en-US"/>
              <a:pPr>
                <a:spcBef>
                  <a:spcPct val="0"/>
                </a:spcBef>
              </a:pPr>
              <a:t>2</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85340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F8F7285-CA91-4A22-B48E-FBCABF645FDA}" type="slidenum">
              <a:rPr lang="en-US" altLang="en-US"/>
              <a:pPr>
                <a:spcBef>
                  <a:spcPct val="0"/>
                </a:spcBef>
              </a:pPr>
              <a:t>20</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46365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C4C6089-5A9D-417A-A246-341F5116A399}" type="slidenum">
              <a:rPr lang="en-US" altLang="en-US"/>
              <a:pPr>
                <a:spcBef>
                  <a:spcPct val="0"/>
                </a:spcBef>
              </a:pPr>
              <a:t>21</a:t>
            </a:fld>
            <a:endParaRPr lang="en-US"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2668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1A9E839-076B-4BE4-AB61-E17B9D031D3E}" type="slidenum">
              <a:rPr lang="en-US" altLang="en-US"/>
              <a:pPr>
                <a:spcBef>
                  <a:spcPct val="0"/>
                </a:spcBef>
              </a:pPr>
              <a:t>22</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5920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3</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757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4</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3503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5</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4723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6</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2166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7</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3038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8</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6951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41ECF4-ACB0-4C63-AF56-207093CEBEF9}" type="slidenum">
              <a:rPr lang="en-US" altLang="en-US"/>
              <a:pPr>
                <a:spcBef>
                  <a:spcPct val="0"/>
                </a:spcBef>
              </a:pPr>
              <a:t>9</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178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4CBABE79-287A-4CDA-AD7A-5C8F66554ADF}" type="slidenum">
              <a:rPr lang="en-US"/>
              <a:pPr>
                <a:defRPr/>
              </a:pPr>
              <a:t>‹#›</a:t>
            </a:fld>
            <a:endParaRPr lang="en-US"/>
          </a:p>
        </p:txBody>
      </p:sp>
    </p:spTree>
    <p:extLst>
      <p:ext uri="{BB962C8B-B14F-4D97-AF65-F5344CB8AC3E}">
        <p14:creationId xmlns:p14="http://schemas.microsoft.com/office/powerpoint/2010/main" val="2301088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271044D2-2AD0-4C4C-8ACC-6379C013B4EB}" type="slidenum">
              <a:rPr lang="en-US"/>
              <a:pPr>
                <a:defRPr/>
              </a:pPr>
              <a:t>‹#›</a:t>
            </a:fld>
            <a:endParaRPr lang="en-US"/>
          </a:p>
        </p:txBody>
      </p:sp>
    </p:spTree>
    <p:extLst>
      <p:ext uri="{BB962C8B-B14F-4D97-AF65-F5344CB8AC3E}">
        <p14:creationId xmlns:p14="http://schemas.microsoft.com/office/powerpoint/2010/main" val="256230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C778A7B6-4DF2-445D-8A07-D744C52C333E}" type="slidenum">
              <a:rPr lang="en-US"/>
              <a:pPr>
                <a:defRPr/>
              </a:pPr>
              <a:t>‹#›</a:t>
            </a:fld>
            <a:endParaRPr lang="en-US"/>
          </a:p>
        </p:txBody>
      </p:sp>
    </p:spTree>
    <p:extLst>
      <p:ext uri="{BB962C8B-B14F-4D97-AF65-F5344CB8AC3E}">
        <p14:creationId xmlns:p14="http://schemas.microsoft.com/office/powerpoint/2010/main" val="154357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24CBA02A-4092-4C5B-876B-FE8AF603D7D6}" type="slidenum">
              <a:rPr lang="en-US"/>
              <a:pPr>
                <a:defRPr/>
              </a:pPr>
              <a:t>‹#›</a:t>
            </a:fld>
            <a:endParaRPr lang="en-US"/>
          </a:p>
        </p:txBody>
      </p:sp>
    </p:spTree>
    <p:extLst>
      <p:ext uri="{BB962C8B-B14F-4D97-AF65-F5344CB8AC3E}">
        <p14:creationId xmlns:p14="http://schemas.microsoft.com/office/powerpoint/2010/main" val="3103418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352B1E22-8DB6-479C-BD56-F2D1C33813AA}" type="slidenum">
              <a:rPr lang="en-US"/>
              <a:pPr>
                <a:defRPr/>
              </a:pPr>
              <a:t>‹#›</a:t>
            </a:fld>
            <a:endParaRPr lang="en-US"/>
          </a:p>
        </p:txBody>
      </p:sp>
    </p:spTree>
    <p:extLst>
      <p:ext uri="{BB962C8B-B14F-4D97-AF65-F5344CB8AC3E}">
        <p14:creationId xmlns:p14="http://schemas.microsoft.com/office/powerpoint/2010/main" val="5735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EDE0FE28-714C-40FC-8E8F-98D18FBE5549}" type="slidenum">
              <a:rPr lang="en-US"/>
              <a:pPr>
                <a:defRPr/>
              </a:pPr>
              <a:t>‹#›</a:t>
            </a:fld>
            <a:endParaRPr lang="en-US"/>
          </a:p>
        </p:txBody>
      </p:sp>
    </p:spTree>
    <p:extLst>
      <p:ext uri="{BB962C8B-B14F-4D97-AF65-F5344CB8AC3E}">
        <p14:creationId xmlns:p14="http://schemas.microsoft.com/office/powerpoint/2010/main" val="2347688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5DC8A78D-DEC9-41D7-85C7-4AA59329A85E}" type="slidenum">
              <a:rPr lang="en-US"/>
              <a:pPr>
                <a:defRPr/>
              </a:pPr>
              <a:t>‹#›</a:t>
            </a:fld>
            <a:endParaRPr lang="en-US"/>
          </a:p>
        </p:txBody>
      </p:sp>
    </p:spTree>
    <p:extLst>
      <p:ext uri="{BB962C8B-B14F-4D97-AF65-F5344CB8AC3E}">
        <p14:creationId xmlns:p14="http://schemas.microsoft.com/office/powerpoint/2010/main" val="398013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66BD8A10-6193-45E9-AB91-D41EC712FD67}" type="slidenum">
              <a:rPr lang="en-US"/>
              <a:pPr>
                <a:defRPr/>
              </a:pPr>
              <a:t>‹#›</a:t>
            </a:fld>
            <a:endParaRPr lang="en-US"/>
          </a:p>
        </p:txBody>
      </p:sp>
    </p:spTree>
    <p:extLst>
      <p:ext uri="{BB962C8B-B14F-4D97-AF65-F5344CB8AC3E}">
        <p14:creationId xmlns:p14="http://schemas.microsoft.com/office/powerpoint/2010/main" val="219220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34D0F19B-3031-41D6-8513-9A697DB19EE0}" type="slidenum">
              <a:rPr lang="en-US"/>
              <a:pPr>
                <a:defRPr/>
              </a:pPr>
              <a:t>‹#›</a:t>
            </a:fld>
            <a:endParaRPr lang="en-US"/>
          </a:p>
        </p:txBody>
      </p:sp>
    </p:spTree>
    <p:extLst>
      <p:ext uri="{BB962C8B-B14F-4D97-AF65-F5344CB8AC3E}">
        <p14:creationId xmlns:p14="http://schemas.microsoft.com/office/powerpoint/2010/main" val="1172603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98B6DACC-6DC1-45BB-A12B-C5A091C4F6D9}" type="slidenum">
              <a:rPr lang="en-US"/>
              <a:pPr>
                <a:defRPr/>
              </a:pPr>
              <a:t>‹#›</a:t>
            </a:fld>
            <a:endParaRPr lang="en-US"/>
          </a:p>
        </p:txBody>
      </p:sp>
    </p:spTree>
    <p:extLst>
      <p:ext uri="{BB962C8B-B14F-4D97-AF65-F5344CB8AC3E}">
        <p14:creationId xmlns:p14="http://schemas.microsoft.com/office/powerpoint/2010/main" val="893809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FA1DFC0B-C681-4022-AD9B-43C71C4B7908}" type="slidenum">
              <a:rPr lang="en-US"/>
              <a:pPr>
                <a:defRPr/>
              </a:pPr>
              <a:t>‹#›</a:t>
            </a:fld>
            <a:endParaRPr lang="en-US"/>
          </a:p>
        </p:txBody>
      </p:sp>
    </p:spTree>
    <p:extLst>
      <p:ext uri="{BB962C8B-B14F-4D97-AF65-F5344CB8AC3E}">
        <p14:creationId xmlns:p14="http://schemas.microsoft.com/office/powerpoint/2010/main" val="3243721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44E9987-102B-4D41-8A21-F766A043BF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en.wikipedia.org/wiki/File:Unix_history-simple.sv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
        <p:nvSpPr>
          <p:cNvPr id="16" name="TextBox 15"/>
          <p:cNvSpPr txBox="1"/>
          <p:nvPr/>
        </p:nvSpPr>
        <p:spPr>
          <a:xfrm>
            <a:off x="3505200" y="1447800"/>
            <a:ext cx="2133600" cy="369888"/>
          </a:xfrm>
          <a:prstGeom prst="rect">
            <a:avLst/>
          </a:prstGeom>
          <a:solidFill>
            <a:schemeClr val="bg1">
              <a:lumMod val="85000"/>
            </a:schemeClr>
          </a:solidFill>
        </p:spPr>
        <p:txBody>
          <a:bodyPr>
            <a:spAutoFit/>
          </a:bodyPr>
          <a:lstStyle/>
          <a:p>
            <a:pPr algn="ctr" rtl="1" eaLnBrk="1" hangingPunct="1">
              <a:defRPr/>
            </a:pPr>
            <a:r>
              <a:rPr lang="he-IL" b="1" dirty="0">
                <a:latin typeface="David" panose="020E0502060401010101" pitchFamily="34" charset="-79"/>
                <a:cs typeface="David" panose="020E0502060401010101" pitchFamily="34" charset="-79"/>
              </a:rPr>
              <a:t>מערכת הפעלה</a:t>
            </a:r>
            <a:endParaRPr lang="en-US" b="1" dirty="0">
              <a:latin typeface="David" panose="020E0502060401010101" pitchFamily="34" charset="-79"/>
              <a:cs typeface="David" panose="020E0502060401010101" pitchFamily="34" charset="-79"/>
            </a:endParaRPr>
          </a:p>
        </p:txBody>
      </p:sp>
      <p:sp>
        <p:nvSpPr>
          <p:cNvPr id="18" name="TextBox 17"/>
          <p:cNvSpPr txBox="1"/>
          <p:nvPr/>
        </p:nvSpPr>
        <p:spPr>
          <a:xfrm>
            <a:off x="914400" y="2471738"/>
            <a:ext cx="7315200" cy="1477962"/>
          </a:xfrm>
          <a:prstGeom prst="rect">
            <a:avLst/>
          </a:prstGeom>
          <a:solidFill>
            <a:schemeClr val="bg1">
              <a:lumMod val="95000"/>
            </a:schemeClr>
          </a:solidFill>
        </p:spPr>
        <p:txBody>
          <a:bodyPr wrap="square">
            <a:spAutoFit/>
          </a:bodyPr>
          <a:lstStyle/>
          <a:p>
            <a:pPr eaLnBrk="1" hangingPunct="1">
              <a:defRPr/>
            </a:pPr>
            <a:r>
              <a:rPr lang="en-US" dirty="0"/>
              <a:t>1. Operating System Concepts. Eight Edition. </a:t>
            </a:r>
          </a:p>
          <a:p>
            <a:pPr eaLnBrk="1" hangingPunct="1">
              <a:defRPr/>
            </a:pPr>
            <a:r>
              <a:rPr lang="en-US" dirty="0"/>
              <a:t>Avi </a:t>
            </a:r>
            <a:r>
              <a:rPr lang="en-US" dirty="0" err="1"/>
              <a:t>Silberschatz</a:t>
            </a:r>
            <a:r>
              <a:rPr lang="en-US" dirty="0"/>
              <a:t>. Peter Baer Galvin. Greg Gagne.</a:t>
            </a:r>
          </a:p>
          <a:p>
            <a:pPr eaLnBrk="1" hangingPunct="1">
              <a:defRPr/>
            </a:pPr>
            <a:r>
              <a:rPr lang="en-US" dirty="0"/>
              <a:t> </a:t>
            </a:r>
          </a:p>
          <a:p>
            <a:pPr eaLnBrk="1" hangingPunct="1">
              <a:defRPr/>
            </a:pPr>
            <a:r>
              <a:rPr lang="en-US" dirty="0"/>
              <a:t>2. Modern Operating System. Second Edition.</a:t>
            </a:r>
            <a:br>
              <a:rPr lang="en-US" dirty="0"/>
            </a:br>
            <a:r>
              <a:rPr lang="en-US" dirty="0"/>
              <a:t>Andrew S. </a:t>
            </a:r>
            <a:r>
              <a:rPr lang="en-US" dirty="0" err="1"/>
              <a:t>Tanenbaum</a:t>
            </a:r>
            <a:endParaRPr lang="en-US" dirty="0">
              <a:latin typeface="David" pitchFamily="34" charset="-79"/>
              <a:cs typeface="David" pitchFamily="34" charset="-79"/>
            </a:endParaRP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 name="Rectangle 1"/>
          <p:cNvSpPr/>
          <p:nvPr/>
        </p:nvSpPr>
        <p:spPr>
          <a:xfrm>
            <a:off x="914400" y="1903170"/>
            <a:ext cx="1673225" cy="369888"/>
          </a:xfrm>
          <a:prstGeom prst="rect">
            <a:avLst/>
          </a:prstGeom>
          <a:solidFill>
            <a:schemeClr val="bg1">
              <a:lumMod val="95000"/>
            </a:schemeClr>
          </a:solidFill>
        </p:spPr>
        <p:txBody>
          <a:bodyPr wrap="none">
            <a:spAutoFit/>
          </a:bodyPr>
          <a:lstStyle/>
          <a:p>
            <a:pPr eaLnBrk="1" hangingPunct="1">
              <a:spcBef>
                <a:spcPts val="0"/>
              </a:spcBef>
              <a:spcAft>
                <a:spcPts val="0"/>
              </a:spcAft>
              <a:defRPr/>
            </a:pPr>
            <a:r>
              <a:rPr lang="en-US" b="1" dirty="0">
                <a:ea typeface="Times New Roman" panose="02020603050405020304" pitchFamily="18" charset="0"/>
              </a:rPr>
              <a:t>Bibliography:</a:t>
            </a:r>
            <a:endParaRPr lang="en-US" sz="1400" dirty="0">
              <a:latin typeface="Times New Roman" panose="02020603050405020304" pitchFamily="18" charset="0"/>
              <a:ea typeface="Times New Roman" panose="02020603050405020304" pitchFamily="18" charset="0"/>
            </a:endParaRPr>
          </a:p>
        </p:txBody>
      </p:sp>
      <p:sp>
        <p:nvSpPr>
          <p:cNvPr id="3" name="Rectangle 2"/>
          <p:cNvSpPr/>
          <p:nvPr/>
        </p:nvSpPr>
        <p:spPr>
          <a:xfrm>
            <a:off x="892176" y="4227513"/>
            <a:ext cx="7337424" cy="369887"/>
          </a:xfrm>
          <a:prstGeom prst="rect">
            <a:avLst/>
          </a:prstGeom>
          <a:solidFill>
            <a:schemeClr val="bg1">
              <a:lumMod val="95000"/>
            </a:schemeClr>
          </a:solidFill>
        </p:spPr>
        <p:txBody>
          <a:bodyPr wrap="square">
            <a:spAutoFit/>
          </a:bodyPr>
          <a:lstStyle/>
          <a:p>
            <a:pPr algn="r" rtl="1" eaLnBrk="1" hangingPunct="1">
              <a:defRPr/>
            </a:pPr>
            <a:r>
              <a:rPr lang="he-IL" dirty="0">
                <a:latin typeface="David" panose="020E0502060401010101" pitchFamily="34" charset="-79"/>
                <a:ea typeface="Times New Roman" panose="02020603050405020304" pitchFamily="18" charset="0"/>
                <a:cs typeface="David" panose="020E0502060401010101" pitchFamily="34" charset="-79"/>
              </a:rPr>
              <a:t>מערכת הפעלה היא תוכנה המגשרת בין המשתמש, החומרה ויישומי </a:t>
            </a:r>
            <a:r>
              <a:rPr lang="he-IL" dirty="0" smtClean="0">
                <a:latin typeface="David" panose="020E0502060401010101" pitchFamily="34" charset="-79"/>
                <a:ea typeface="Times New Roman" panose="02020603050405020304" pitchFamily="18" charset="0"/>
                <a:cs typeface="David" panose="020E0502060401010101" pitchFamily="34" charset="-79"/>
              </a:rPr>
              <a:t>התוכנה.</a:t>
            </a:r>
            <a:endParaRPr lang="en-US" dirty="0">
              <a:latin typeface="David" panose="020E0502060401010101" pitchFamily="34" charset="-79"/>
              <a:cs typeface="David" panose="020E0502060401010101" pitchFamily="34" charset="-79"/>
            </a:endParaRPr>
          </a:p>
        </p:txBody>
      </p:sp>
      <p:sp>
        <p:nvSpPr>
          <p:cNvPr id="4" name="Rectangle 3"/>
          <p:cNvSpPr/>
          <p:nvPr/>
        </p:nvSpPr>
        <p:spPr>
          <a:xfrm>
            <a:off x="938213" y="4787900"/>
            <a:ext cx="7291388" cy="1200150"/>
          </a:xfrm>
          <a:prstGeom prst="rect">
            <a:avLst/>
          </a:prstGeom>
          <a:solidFill>
            <a:schemeClr val="bg1">
              <a:lumMod val="95000"/>
            </a:schemeClr>
          </a:solidFill>
        </p:spPr>
        <p:txBody>
          <a:bodyPr wrap="square">
            <a:spAutoFit/>
          </a:bodyPr>
          <a:lstStyle/>
          <a:p>
            <a:pPr algn="r" rtl="1" eaLnBrk="1" hangingPunct="1">
              <a:defRPr/>
            </a:pPr>
            <a:r>
              <a:rPr lang="he-IL" dirty="0">
                <a:latin typeface="David" panose="020E0502060401010101" pitchFamily="34" charset="-79"/>
                <a:ea typeface="Times New Roman" panose="02020603050405020304" pitchFamily="18" charset="0"/>
                <a:cs typeface="David" panose="020E0502060401010101" pitchFamily="34" charset="-79"/>
              </a:rPr>
              <a:t>מערכת הפעלה היא אוסף של תוכנות המשמשות כמתווך בין משתמש הקצה לבין רכיבי חומרת המחשב והתוכנות המותקנות בו. מערכת ההפעלה הינה התוכנית הראשונה (המורכבת מאוסף תוכנות ושירותים) שנטענת לזיכרון המחשב (</a:t>
            </a:r>
            <a:r>
              <a:rPr lang="en-US" dirty="0">
                <a:latin typeface="David" panose="020E0502060401010101" pitchFamily="34" charset="-79"/>
                <a:ea typeface="Times New Roman" panose="02020603050405020304" pitchFamily="18" charset="0"/>
                <a:cs typeface="David" panose="020E0502060401010101" pitchFamily="34" charset="-79"/>
              </a:rPr>
              <a:t> (RAM</a:t>
            </a:r>
            <a:r>
              <a:rPr lang="he-IL" dirty="0">
                <a:latin typeface="David" panose="020E0502060401010101" pitchFamily="34" charset="-79"/>
                <a:ea typeface="Times New Roman" panose="02020603050405020304" pitchFamily="18" charset="0"/>
                <a:cs typeface="David" panose="020E0502060401010101" pitchFamily="34" charset="-79"/>
              </a:rPr>
              <a:t> ומנהלת את פעילותו הן ברמת חומרה והן ברמת תוכנה.</a:t>
            </a:r>
            <a:endParaRPr lang="en-US" dirty="0">
              <a:latin typeface="David" panose="020E0502060401010101" pitchFamily="34" charset="-79"/>
              <a:ea typeface="Times New Roman" panose="02020603050405020304" pitchFamily="18" charset="0"/>
              <a:cs typeface="David" panose="020E0502060401010101" pitchFamily="34"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10</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052205" y="1447800"/>
            <a:ext cx="3057248" cy="369332"/>
          </a:xfrm>
          <a:prstGeom prst="rect">
            <a:avLst/>
          </a:prstGeom>
          <a:solidFill>
            <a:schemeClr val="bg1">
              <a:lumMod val="85000"/>
            </a:schemeClr>
          </a:solidFill>
        </p:spPr>
        <p:txBody>
          <a:bodyPr wrap="none">
            <a:spAutoFit/>
          </a:bodyPr>
          <a:lstStyle/>
          <a:p>
            <a:pPr algn="ctr"/>
            <a:r>
              <a:rPr lang="en-US" b="1" dirty="0"/>
              <a:t>Operating-System </a:t>
            </a:r>
            <a:r>
              <a:rPr lang="en-US" b="1" dirty="0" smtClean="0"/>
              <a:t>Service</a:t>
            </a:r>
            <a:endParaRPr lang="en-US" b="1" dirty="0"/>
          </a:p>
        </p:txBody>
      </p:sp>
      <p:sp>
        <p:nvSpPr>
          <p:cNvPr id="2" name="Rectangle 1"/>
          <p:cNvSpPr/>
          <p:nvPr/>
        </p:nvSpPr>
        <p:spPr>
          <a:xfrm>
            <a:off x="913606" y="1981200"/>
            <a:ext cx="7315200" cy="369332"/>
          </a:xfrm>
          <a:prstGeom prst="rect">
            <a:avLst/>
          </a:prstGeom>
          <a:solidFill>
            <a:schemeClr val="bg1">
              <a:lumMod val="95000"/>
            </a:schemeClr>
          </a:solidFill>
        </p:spPr>
        <p:txBody>
          <a:bodyPr wrap="square">
            <a:spAutoFit/>
          </a:bodyPr>
          <a:lstStyle/>
          <a:p>
            <a:pPr algn="r" rtl="1"/>
            <a:r>
              <a:rPr lang="he-IL" dirty="0">
                <a:latin typeface="David" panose="020E0502060401010101" pitchFamily="34" charset="-79"/>
                <a:cs typeface="David" panose="020E0502060401010101" pitchFamily="34" charset="-79"/>
              </a:rPr>
              <a:t>מערכת ההפעלה מייצרת סביבה להרצת תוכניות ומספק שירותים שונים לתוכניות אלו. </a:t>
            </a:r>
            <a:endParaRPr lang="en-US" dirty="0">
              <a:latin typeface="David" panose="020E0502060401010101" pitchFamily="34" charset="-79"/>
              <a:cs typeface="David" panose="020E0502060401010101" pitchFamily="34" charset="-79"/>
            </a:endParaRPr>
          </a:p>
        </p:txBody>
      </p:sp>
      <p:sp>
        <p:nvSpPr>
          <p:cNvPr id="4" name="Rectangle 3"/>
          <p:cNvSpPr/>
          <p:nvPr/>
        </p:nvSpPr>
        <p:spPr>
          <a:xfrm>
            <a:off x="932852" y="2565499"/>
            <a:ext cx="7295954" cy="2616101"/>
          </a:xfrm>
          <a:prstGeom prst="rect">
            <a:avLst/>
          </a:prstGeom>
          <a:solidFill>
            <a:schemeClr val="bg1">
              <a:lumMod val="95000"/>
            </a:schemeClr>
          </a:solidFill>
        </p:spPr>
        <p:txBody>
          <a:bodyPr wrap="square">
            <a:spAutoFit/>
          </a:bodyPr>
          <a:lstStyle/>
          <a:p>
            <a:pPr marL="342900" lvl="0" indent="-342900" algn="just" rtl="1">
              <a:spcAft>
                <a:spcPts val="600"/>
              </a:spcAft>
              <a:buFont typeface="+mj-lt"/>
              <a:buAutoNum type="arabicPeriod"/>
              <a:tabLst>
                <a:tab pos="457200" algn="l"/>
              </a:tabLst>
            </a:pPr>
            <a:r>
              <a:rPr lang="he-IL" dirty="0">
                <a:latin typeface="Times New Roman" panose="02020603050405020304" pitchFamily="18" charset="0"/>
                <a:ea typeface="Times New Roman" panose="02020603050405020304" pitchFamily="18" charset="0"/>
                <a:cs typeface="David" panose="020E0502060401010101" pitchFamily="34" charset="-79"/>
              </a:rPr>
              <a:t>הרצת תוכניות – טעינת תוכנית לזיכרון הראשי והרצתה.</a:t>
            </a:r>
            <a:endParaRPr lang="en-US"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457200" algn="l"/>
              </a:tabLst>
            </a:pPr>
            <a:r>
              <a:rPr lang="he-IL" dirty="0">
                <a:latin typeface="Times New Roman" panose="02020603050405020304" pitchFamily="18" charset="0"/>
                <a:ea typeface="Times New Roman" panose="02020603050405020304" pitchFamily="18" charset="0"/>
                <a:cs typeface="David" panose="020E0502060401010101" pitchFamily="34" charset="-79"/>
              </a:rPr>
              <a:t>פעולות </a:t>
            </a:r>
            <a:r>
              <a:rPr lang="en-US" dirty="0">
                <a:latin typeface="Times New Roman" panose="02020603050405020304" pitchFamily="18" charset="0"/>
                <a:ea typeface="Times New Roman" panose="02020603050405020304" pitchFamily="18" charset="0"/>
                <a:cs typeface="David" panose="020E0502060401010101" pitchFamily="34" charset="-79"/>
              </a:rPr>
              <a:t>I/O</a:t>
            </a:r>
            <a:r>
              <a:rPr lang="en-US" dirty="0">
                <a:latin typeface="David" panose="020E0502060401010101" pitchFamily="34" charset="-79"/>
                <a:ea typeface="Times New Roman" panose="02020603050405020304" pitchFamily="18" charset="0"/>
                <a:cs typeface="David" panose="020E0502060401010101" pitchFamily="34" charset="-79"/>
              </a:rPr>
              <a:t> </a:t>
            </a:r>
            <a:r>
              <a:rPr lang="he-IL" dirty="0">
                <a:latin typeface="David" panose="020E0502060401010101" pitchFamily="34" charset="-79"/>
                <a:ea typeface="Times New Roman" panose="02020603050405020304" pitchFamily="18" charset="0"/>
                <a:cs typeface="David" panose="020E0502060401010101" pitchFamily="34" charset="-79"/>
              </a:rPr>
              <a:t>– מכיוון שהשתמש אינו יכול לגשת לאמצעים אלו מערכת ההפעלה מספקת לו דרכים לכך.</a:t>
            </a:r>
            <a:endParaRPr lang="en-US"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457200" algn="l"/>
              </a:tabLst>
            </a:pPr>
            <a:r>
              <a:rPr lang="he-IL" dirty="0">
                <a:latin typeface="Times New Roman" panose="02020603050405020304" pitchFamily="18" charset="0"/>
                <a:ea typeface="Times New Roman" panose="02020603050405020304" pitchFamily="18" charset="0"/>
                <a:cs typeface="David" panose="020E0502060401010101" pitchFamily="34" charset="-79"/>
              </a:rPr>
              <a:t>מערכת ההפעלה מאפשרת לתוכניות לעבוד מול מערכת הקבצים (קריאה, כתיבה, מחיקה ועוד).</a:t>
            </a:r>
            <a:endParaRPr lang="en-US"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457200" algn="l"/>
              </a:tabLst>
            </a:pPr>
            <a:r>
              <a:rPr lang="he-IL" dirty="0">
                <a:latin typeface="Times New Roman" panose="02020603050405020304" pitchFamily="18" charset="0"/>
                <a:ea typeface="Times New Roman" panose="02020603050405020304" pitchFamily="18" charset="0"/>
                <a:cs typeface="David" panose="020E0502060401010101" pitchFamily="34" charset="-79"/>
              </a:rPr>
              <a:t>תקשורת – החלפת מידע בין תהליכים הרצים או על אותו מחשב או על מערכות שונות המחוברות ברשת. פעולה זו ממומשת דרך זיכרון משותף או העברת הודעות. </a:t>
            </a:r>
            <a:endParaRPr lang="en-US"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457200" algn="l"/>
              </a:tabLst>
            </a:pPr>
            <a:r>
              <a:rPr lang="he-IL" dirty="0">
                <a:latin typeface="Times New Roman" panose="02020603050405020304" pitchFamily="18" charset="0"/>
                <a:ea typeface="Times New Roman" panose="02020603050405020304" pitchFamily="18" charset="0"/>
                <a:cs typeface="David" panose="020E0502060401010101" pitchFamily="34" charset="-79"/>
              </a:rPr>
              <a:t>טיפול בשגיאות.</a:t>
            </a:r>
            <a:endParaRPr lang="en-US" dirty="0">
              <a:effectLst/>
              <a:latin typeface="Times New Roman" panose="02020603050405020304" pitchFamily="18" charset="0"/>
              <a:ea typeface="Times New Roman" panose="02020603050405020304" pitchFamily="18" charset="0"/>
              <a:cs typeface="David" panose="020E0502060401010101" pitchFamily="34" charset="-79"/>
            </a:endParaRPr>
          </a:p>
        </p:txBody>
      </p:sp>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610240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11</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626083" y="1447800"/>
            <a:ext cx="1909497" cy="369332"/>
          </a:xfrm>
          <a:prstGeom prst="rect">
            <a:avLst/>
          </a:prstGeom>
          <a:solidFill>
            <a:schemeClr val="bg1">
              <a:lumMod val="85000"/>
            </a:schemeClr>
          </a:solidFill>
        </p:spPr>
        <p:txBody>
          <a:bodyPr wrap="none">
            <a:spAutoFit/>
          </a:bodyPr>
          <a:lstStyle/>
          <a:p>
            <a:pPr algn="ctr"/>
            <a:r>
              <a:rPr lang="he-IL" b="1" dirty="0" smtClean="0">
                <a:latin typeface="David" panose="020E0502060401010101" pitchFamily="34" charset="-79"/>
                <a:cs typeface="David" panose="020E0502060401010101" pitchFamily="34" charset="-79"/>
              </a:rPr>
              <a:t>סוגי מערכות הפעלה</a:t>
            </a:r>
            <a:endParaRPr lang="en-US" b="1" dirty="0">
              <a:latin typeface="David" panose="020E0502060401010101" pitchFamily="34" charset="-79"/>
              <a:cs typeface="David" panose="020E0502060401010101" pitchFamily="34" charset="-79"/>
            </a:endParaRPr>
          </a:p>
        </p:txBody>
      </p:sp>
      <p:sp>
        <p:nvSpPr>
          <p:cNvPr id="2" name="Rectangle 1"/>
          <p:cNvSpPr/>
          <p:nvPr/>
        </p:nvSpPr>
        <p:spPr>
          <a:xfrm>
            <a:off x="2514600" y="1981200"/>
            <a:ext cx="4113212" cy="369332"/>
          </a:xfrm>
          <a:prstGeom prst="rect">
            <a:avLst/>
          </a:prstGeom>
          <a:solidFill>
            <a:schemeClr val="bg1">
              <a:lumMod val="95000"/>
            </a:schemeClr>
          </a:solidFill>
        </p:spPr>
        <p:txBody>
          <a:bodyPr wrap="square">
            <a:spAutoFit/>
          </a:bodyPr>
          <a:lstStyle/>
          <a:p>
            <a:pPr algn="ctr" rtl="1"/>
            <a:r>
              <a:rPr lang="he-IL" b="1" dirty="0" smtClean="0">
                <a:latin typeface="David" panose="020E0502060401010101" pitchFamily="34" charset="-79"/>
                <a:cs typeface="David" panose="020E0502060401010101" pitchFamily="34" charset="-79"/>
              </a:rPr>
              <a:t>מערכות זמן אמת </a:t>
            </a:r>
            <a:r>
              <a:rPr lang="he-IL" b="1" dirty="0" smtClean="0"/>
              <a:t>– </a:t>
            </a:r>
            <a:r>
              <a:rPr lang="en-US" b="1" dirty="0" smtClean="0"/>
              <a:t>Single/Multi Task</a:t>
            </a:r>
            <a:endParaRPr lang="en-US" b="1" dirty="0">
              <a:latin typeface="+mn-lt"/>
              <a:cs typeface="David" panose="020E0502060401010101" pitchFamily="34" charset="-79"/>
            </a:endParaRPr>
          </a:p>
        </p:txBody>
      </p:sp>
      <p:sp>
        <p:nvSpPr>
          <p:cNvPr id="5" name="Rectangle 4"/>
          <p:cNvSpPr/>
          <p:nvPr/>
        </p:nvSpPr>
        <p:spPr>
          <a:xfrm>
            <a:off x="913606" y="2595026"/>
            <a:ext cx="7315200" cy="369332"/>
          </a:xfrm>
          <a:prstGeom prst="rect">
            <a:avLst/>
          </a:prstGeom>
          <a:solidFill>
            <a:schemeClr val="bg1">
              <a:lumMod val="95000"/>
            </a:schemeClr>
          </a:solidFill>
        </p:spPr>
        <p:txBody>
          <a:bodyPr wrap="square">
            <a:spAutoFit/>
          </a:bodyPr>
          <a:lstStyle/>
          <a:p>
            <a:pPr algn="r" rtl="1">
              <a:spcAft>
                <a:spcPts val="600"/>
              </a:spcAft>
            </a:pPr>
            <a:r>
              <a:rPr lang="he-IL" dirty="0">
                <a:latin typeface="David" panose="020E0502060401010101" pitchFamily="34" charset="-79"/>
                <a:cs typeface="David" panose="020E0502060401010101" pitchFamily="34" charset="-79"/>
              </a:rPr>
              <a:t>מערכות אצווה </a:t>
            </a:r>
            <a:r>
              <a:rPr lang="he-IL" dirty="0" smtClean="0">
                <a:latin typeface="David" panose="020E0502060401010101" pitchFamily="34" charset="-79"/>
                <a:cs typeface="David" panose="020E0502060401010101" pitchFamily="34" charset="-79"/>
              </a:rPr>
              <a:t>בסיסיות - </a:t>
            </a:r>
            <a:r>
              <a:rPr lang="en-US" dirty="0" smtClean="0"/>
              <a:t>Simple </a:t>
            </a:r>
            <a:r>
              <a:rPr lang="en-US" dirty="0"/>
              <a:t>Batch </a:t>
            </a:r>
            <a:r>
              <a:rPr lang="en-US" dirty="0" smtClean="0"/>
              <a:t>Systems</a:t>
            </a:r>
            <a:r>
              <a:rPr lang="he-IL" dirty="0" smtClean="0"/>
              <a:t> </a:t>
            </a:r>
            <a:r>
              <a:rPr lang="he-IL" dirty="0" smtClean="0">
                <a:latin typeface="David" panose="020E0502060401010101" pitchFamily="34" charset="-79"/>
                <a:cs typeface="David" panose="020E0502060401010101" pitchFamily="34" charset="-79"/>
              </a:rPr>
              <a:t>(היו פעם).</a:t>
            </a:r>
            <a:endParaRPr lang="en-US" dirty="0">
              <a:effectLst/>
              <a:latin typeface="David" panose="020E0502060401010101" pitchFamily="34" charset="-79"/>
              <a:ea typeface="Times New Roman" panose="02020603050405020304" pitchFamily="18" charset="0"/>
              <a:cs typeface="David" panose="020E0502060401010101" pitchFamily="34" charset="-79"/>
            </a:endParaRPr>
          </a:p>
        </p:txBody>
      </p:sp>
      <p:sp>
        <p:nvSpPr>
          <p:cNvPr id="18" name="Rectangle 17"/>
          <p:cNvSpPr/>
          <p:nvPr/>
        </p:nvSpPr>
        <p:spPr>
          <a:xfrm>
            <a:off x="912883" y="3059668"/>
            <a:ext cx="7315200" cy="369332"/>
          </a:xfrm>
          <a:prstGeom prst="rect">
            <a:avLst/>
          </a:prstGeom>
          <a:solidFill>
            <a:schemeClr val="bg1">
              <a:lumMod val="95000"/>
            </a:schemeClr>
          </a:solidFill>
        </p:spPr>
        <p:txBody>
          <a:bodyPr wrap="square">
            <a:spAutoFit/>
          </a:bodyPr>
          <a:lstStyle/>
          <a:p>
            <a:pPr algn="r" rtl="1">
              <a:spcAft>
                <a:spcPts val="600"/>
              </a:spcAft>
            </a:pPr>
            <a:r>
              <a:rPr lang="he-IL" dirty="0">
                <a:latin typeface="David" panose="020E0502060401010101" pitchFamily="34" charset="-79"/>
                <a:cs typeface="David" panose="020E0502060401010101" pitchFamily="34" charset="-79"/>
              </a:rPr>
              <a:t>מערכות מרובות תוכניות </a:t>
            </a:r>
            <a:r>
              <a:rPr lang="he-IL" dirty="0"/>
              <a:t>- </a:t>
            </a:r>
            <a:r>
              <a:rPr lang="en-US" dirty="0"/>
              <a:t>Multiprogramming </a:t>
            </a:r>
            <a:r>
              <a:rPr lang="en-US" dirty="0" smtClean="0"/>
              <a:t>Systems</a:t>
            </a:r>
            <a:r>
              <a:rPr lang="he-IL" dirty="0" smtClean="0"/>
              <a:t>.</a:t>
            </a:r>
            <a:endParaRPr lang="en-US" dirty="0">
              <a:effectLst/>
              <a:latin typeface="David" panose="020E0502060401010101" pitchFamily="34" charset="-79"/>
              <a:ea typeface="Times New Roman" panose="02020603050405020304" pitchFamily="18" charset="0"/>
              <a:cs typeface="David" panose="020E0502060401010101" pitchFamily="34" charset="-79"/>
            </a:endParaRPr>
          </a:p>
        </p:txBody>
      </p:sp>
      <p:sp>
        <p:nvSpPr>
          <p:cNvPr id="7" name="Rectangle 6"/>
          <p:cNvSpPr/>
          <p:nvPr/>
        </p:nvSpPr>
        <p:spPr>
          <a:xfrm>
            <a:off x="912883" y="3616166"/>
            <a:ext cx="7318234" cy="2708434"/>
          </a:xfrm>
          <a:prstGeom prst="rect">
            <a:avLst/>
          </a:prstGeom>
          <a:solidFill>
            <a:schemeClr val="bg1">
              <a:lumMod val="95000"/>
            </a:schemeClr>
          </a:solidFill>
        </p:spPr>
        <p:txBody>
          <a:bodyPr wrap="square">
            <a:spAutoFit/>
          </a:bodyPr>
          <a:lstStyle/>
          <a:p>
            <a:pPr algn="just" rtl="1">
              <a:spcAft>
                <a:spcPts val="600"/>
              </a:spcAft>
            </a:pPr>
            <a:r>
              <a:rPr lang="he-IL" sz="1600" dirty="0">
                <a:latin typeface="David" panose="020E0502060401010101" pitchFamily="34" charset="-79"/>
                <a:ea typeface="Times New Roman" panose="02020603050405020304" pitchFamily="18" charset="0"/>
                <a:cs typeface="David" panose="020E0502060401010101" pitchFamily="34" charset="-79"/>
              </a:rPr>
              <a:t>בכל שלב רק </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אחד יכול לרוץ ב-</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המטרה שלנו היא שה-</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תמיד יעבוד על משימה כלשהי.</a:t>
            </a:r>
            <a:endParaRPr lang="en-US" sz="1600" dirty="0">
              <a:latin typeface="David" panose="020E0502060401010101" pitchFamily="34" charset="-79"/>
              <a:ea typeface="Times New Roman" panose="02020603050405020304" pitchFamily="18" charset="0"/>
              <a:cs typeface="David" panose="020E0502060401010101" pitchFamily="34" charset="-79"/>
            </a:endParaRPr>
          </a:p>
          <a:p>
            <a:pPr algn="r" rtl="1">
              <a:spcAft>
                <a:spcPts val="600"/>
              </a:spcAft>
            </a:pPr>
            <a:r>
              <a:rPr lang="he-IL" sz="1600" dirty="0">
                <a:latin typeface="David" panose="020E0502060401010101" pitchFamily="34" charset="-79"/>
                <a:ea typeface="Times New Roman" panose="02020603050405020304" pitchFamily="18" charset="0"/>
                <a:cs typeface="David" panose="020E0502060401010101" pitchFamily="34" charset="-79"/>
              </a:rPr>
              <a:t>בזיכרון נשמרים מספר </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-ים, ומערכת ההפעלה דואגת בכל שלב לתת את משאב ה-</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לאחד מהם. ברגע ש-</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מסוים מתחיל לרוץ הוא עשוי להזדקק להתקן </a:t>
            </a:r>
            <a:r>
              <a:rPr lang="en-US" sz="1600" dirty="0">
                <a:latin typeface="David" panose="020E0502060401010101" pitchFamily="34" charset="-79"/>
                <a:ea typeface="Times New Roman" panose="02020603050405020304" pitchFamily="18" charset="0"/>
                <a:cs typeface="David" panose="020E0502060401010101" pitchFamily="34" charset="-79"/>
              </a:rPr>
              <a:t>I/O</a:t>
            </a:r>
            <a:r>
              <a:rPr lang="he-IL" sz="1600" dirty="0">
                <a:latin typeface="David" panose="020E0502060401010101" pitchFamily="34" charset="-79"/>
                <a:ea typeface="Times New Roman" panose="02020603050405020304" pitchFamily="18" charset="0"/>
                <a:cs typeface="David" panose="020E0502060401010101" pitchFamily="34" charset="-79"/>
              </a:rPr>
              <a:t>. לצורך כך הוא יבצע </a:t>
            </a:r>
            <a:r>
              <a:rPr lang="en-US" sz="1600" dirty="0">
                <a:latin typeface="David" panose="020E0502060401010101" pitchFamily="34" charset="-79"/>
                <a:ea typeface="Times New Roman" panose="02020603050405020304" pitchFamily="18" charset="0"/>
                <a:cs typeface="David" panose="020E0502060401010101" pitchFamily="34" charset="-79"/>
              </a:rPr>
              <a:t>System Call</a:t>
            </a:r>
            <a:r>
              <a:rPr lang="he-IL" sz="1600" dirty="0">
                <a:latin typeface="David" panose="020E0502060401010101" pitchFamily="34" charset="-79"/>
                <a:ea typeface="Times New Roman" panose="02020603050405020304" pitchFamily="18" charset="0"/>
                <a:cs typeface="David" panose="020E0502060401010101" pitchFamily="34" charset="-79"/>
              </a:rPr>
              <a:t> – קריאה של </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למערכת ההפעלה. במצב כזה ה-</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מפסיק לעבוד על ה-</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ומערכת ההפעלה פונה אל רכיבי החומרה הרלוונטיים. בינתיים, מעבירה מערכת ההפעלה את הפיקוח ל-</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אחר וה-</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עובד עליו.</a:t>
            </a:r>
            <a:endParaRPr lang="en-US" sz="1600" dirty="0">
              <a:latin typeface="David" panose="020E0502060401010101" pitchFamily="34" charset="-79"/>
              <a:ea typeface="Times New Roman" panose="02020603050405020304" pitchFamily="18" charset="0"/>
              <a:cs typeface="David" panose="020E0502060401010101" pitchFamily="34" charset="-79"/>
            </a:endParaRPr>
          </a:p>
          <a:p>
            <a:pPr algn="just" rtl="1">
              <a:spcAft>
                <a:spcPts val="600"/>
              </a:spcAft>
            </a:pPr>
            <a:r>
              <a:rPr lang="he-IL" sz="1600" dirty="0">
                <a:latin typeface="David" panose="020E0502060401010101" pitchFamily="34" charset="-79"/>
                <a:ea typeface="Times New Roman" panose="02020603050405020304" pitchFamily="18" charset="0"/>
                <a:cs typeface="David" panose="020E0502060401010101" pitchFamily="34" charset="-79"/>
              </a:rPr>
              <a:t>כאשר רכיב ה-</a:t>
            </a:r>
            <a:r>
              <a:rPr lang="en-US" sz="1600" dirty="0">
                <a:latin typeface="David" panose="020E0502060401010101" pitchFamily="34" charset="-79"/>
                <a:ea typeface="Times New Roman" panose="02020603050405020304" pitchFamily="18" charset="0"/>
                <a:cs typeface="David" panose="020E0502060401010101" pitchFamily="34" charset="-79"/>
              </a:rPr>
              <a:t>I/O</a:t>
            </a:r>
            <a:r>
              <a:rPr lang="he-IL" sz="1600" dirty="0">
                <a:latin typeface="David" panose="020E0502060401010101" pitchFamily="34" charset="-79"/>
                <a:ea typeface="Times New Roman" panose="02020603050405020304" pitchFamily="18" charset="0"/>
                <a:cs typeface="David" panose="020E0502060401010101" pitchFamily="34" charset="-79"/>
              </a:rPr>
              <a:t> מסיים, הוא שולח </a:t>
            </a:r>
            <a:r>
              <a:rPr lang="en-US" sz="1600" dirty="0">
                <a:latin typeface="David" panose="020E0502060401010101" pitchFamily="34" charset="-79"/>
                <a:ea typeface="Times New Roman" panose="02020603050405020304" pitchFamily="18" charset="0"/>
                <a:cs typeface="David" panose="020E0502060401010101" pitchFamily="34" charset="-79"/>
              </a:rPr>
              <a:t>interrupt</a:t>
            </a:r>
            <a:r>
              <a:rPr lang="he-IL" sz="1600" dirty="0">
                <a:latin typeface="David" panose="020E0502060401010101" pitchFamily="34" charset="-79"/>
                <a:ea typeface="Times New Roman" panose="02020603050405020304" pitchFamily="18" charset="0"/>
                <a:cs typeface="David" panose="020E0502060401010101" pitchFamily="34" charset="-79"/>
              </a:rPr>
              <a:t> למערכת ההפעלה. ה-</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 שנמצא ב-</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 מופסק ומערכת ההפעלה מטפלת במידע שהוחזר. כעת לא ידוע מי מה-</a:t>
            </a:r>
            <a:r>
              <a:rPr lang="en-US" sz="1600" dirty="0">
                <a:latin typeface="David" panose="020E0502060401010101" pitchFamily="34" charset="-79"/>
                <a:ea typeface="Times New Roman" panose="02020603050405020304" pitchFamily="18" charset="0"/>
                <a:cs typeface="David" panose="020E0502060401010101" pitchFamily="34" charset="-79"/>
              </a:rPr>
              <a:t>process</a:t>
            </a:r>
            <a:r>
              <a:rPr lang="he-IL" sz="1600" dirty="0">
                <a:latin typeface="David" panose="020E0502060401010101" pitchFamily="34" charset="-79"/>
                <a:ea typeface="Times New Roman" panose="02020603050405020304" pitchFamily="18" charset="0"/>
                <a:cs typeface="David" panose="020E0502060401010101" pitchFamily="34" charset="-79"/>
              </a:rPr>
              <a:t>-ים יקבל את ה-</a:t>
            </a:r>
            <a:r>
              <a:rPr lang="en-US" sz="1600" dirty="0">
                <a:latin typeface="David" panose="020E0502060401010101" pitchFamily="34" charset="-79"/>
                <a:ea typeface="Times New Roman" panose="02020603050405020304" pitchFamily="18" charset="0"/>
                <a:cs typeface="David" panose="020E0502060401010101" pitchFamily="34" charset="-79"/>
              </a:rPr>
              <a:t>CPU</a:t>
            </a:r>
            <a:r>
              <a:rPr lang="he-IL" sz="1600" dirty="0">
                <a:latin typeface="David" panose="020E0502060401010101" pitchFamily="34" charset="-79"/>
                <a:ea typeface="Times New Roman" panose="02020603050405020304" pitchFamily="18" charset="0"/>
                <a:cs typeface="David" panose="020E0502060401010101" pitchFamily="34" charset="-79"/>
              </a:rPr>
              <a:t>.</a:t>
            </a:r>
            <a:endParaRPr lang="en-US" sz="1600" dirty="0">
              <a:effectLst/>
              <a:latin typeface="David" panose="020E0502060401010101" pitchFamily="34" charset="-79"/>
              <a:ea typeface="Times New Roman" panose="02020603050405020304" pitchFamily="18" charset="0"/>
              <a:cs typeface="David" panose="020E0502060401010101" pitchFamily="34" charset="-79"/>
            </a:endParaRPr>
          </a:p>
        </p:txBody>
      </p:sp>
      <p:sp>
        <p:nvSpPr>
          <p:cNvPr id="15"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998466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12</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626083" y="1447800"/>
            <a:ext cx="1909497" cy="369332"/>
          </a:xfrm>
          <a:prstGeom prst="rect">
            <a:avLst/>
          </a:prstGeom>
          <a:solidFill>
            <a:schemeClr val="bg1">
              <a:lumMod val="85000"/>
            </a:schemeClr>
          </a:solidFill>
        </p:spPr>
        <p:txBody>
          <a:bodyPr wrap="none">
            <a:spAutoFit/>
          </a:bodyPr>
          <a:lstStyle/>
          <a:p>
            <a:pPr algn="ctr"/>
            <a:r>
              <a:rPr lang="he-IL" b="1" dirty="0" smtClean="0">
                <a:latin typeface="David" panose="020E0502060401010101" pitchFamily="34" charset="-79"/>
                <a:cs typeface="David" panose="020E0502060401010101" pitchFamily="34" charset="-79"/>
              </a:rPr>
              <a:t>סוגי מערכות הפעלה</a:t>
            </a:r>
            <a:endParaRPr lang="en-US" b="1" dirty="0">
              <a:latin typeface="David" panose="020E0502060401010101" pitchFamily="34" charset="-79"/>
              <a:cs typeface="David" panose="020E0502060401010101" pitchFamily="34" charset="-79"/>
            </a:endParaRPr>
          </a:p>
        </p:txBody>
      </p:sp>
      <p:sp>
        <p:nvSpPr>
          <p:cNvPr id="2" name="Rectangle 1"/>
          <p:cNvSpPr/>
          <p:nvPr/>
        </p:nvSpPr>
        <p:spPr>
          <a:xfrm>
            <a:off x="2514600" y="1981200"/>
            <a:ext cx="4113212" cy="369332"/>
          </a:xfrm>
          <a:prstGeom prst="rect">
            <a:avLst/>
          </a:prstGeom>
          <a:solidFill>
            <a:schemeClr val="bg1">
              <a:lumMod val="95000"/>
            </a:schemeClr>
          </a:solidFill>
        </p:spPr>
        <p:txBody>
          <a:bodyPr wrap="square">
            <a:spAutoFit/>
          </a:bodyPr>
          <a:lstStyle/>
          <a:p>
            <a:pPr algn="ctr" rtl="1"/>
            <a:r>
              <a:rPr lang="he-IL" b="1" dirty="0" smtClean="0">
                <a:latin typeface="David" panose="020E0502060401010101" pitchFamily="34" charset="-79"/>
                <a:cs typeface="David" panose="020E0502060401010101" pitchFamily="34" charset="-79"/>
              </a:rPr>
              <a:t>מערכות זמן אמת </a:t>
            </a:r>
            <a:r>
              <a:rPr lang="he-IL" b="1" dirty="0" smtClean="0"/>
              <a:t>– </a:t>
            </a:r>
            <a:r>
              <a:rPr lang="en-US" b="1" dirty="0" smtClean="0"/>
              <a:t>Real time system</a:t>
            </a:r>
            <a:endParaRPr lang="en-US" b="1" dirty="0">
              <a:latin typeface="+mn-lt"/>
              <a:cs typeface="David" panose="020E0502060401010101" pitchFamily="34" charset="-79"/>
            </a:endParaRPr>
          </a:p>
        </p:txBody>
      </p:sp>
      <p:sp>
        <p:nvSpPr>
          <p:cNvPr id="5" name="Rectangle 4"/>
          <p:cNvSpPr/>
          <p:nvPr/>
        </p:nvSpPr>
        <p:spPr>
          <a:xfrm>
            <a:off x="913606" y="2595026"/>
            <a:ext cx="7315200" cy="1908215"/>
          </a:xfrm>
          <a:prstGeom prst="rect">
            <a:avLst/>
          </a:prstGeom>
          <a:solidFill>
            <a:schemeClr val="bg1">
              <a:lumMod val="95000"/>
            </a:schemeClr>
          </a:solidFill>
        </p:spPr>
        <p:txBody>
          <a:bodyPr wrap="square">
            <a:spAutoFit/>
          </a:bodyPr>
          <a:lstStyle/>
          <a:p>
            <a:pPr marL="226695" algn="just" rtl="1">
              <a:spcAft>
                <a:spcPts val="600"/>
              </a:spcAft>
            </a:pPr>
            <a:r>
              <a:rPr lang="he-IL" dirty="0">
                <a:latin typeface="David" panose="020E0502060401010101" pitchFamily="34" charset="-79"/>
                <a:ea typeface="Times New Roman" panose="02020603050405020304" pitchFamily="18" charset="0"/>
                <a:cs typeface="David" panose="020E0502060401010101" pitchFamily="34" charset="-79"/>
              </a:rPr>
              <a:t>לרוב משתמשים במערכות אלו כאשר ישנו זמן מוגבל לביצוע פעולה. כאשר מגיע זרם הנתונים יש לעבד אותו במהירות. למערכת כזאת יש מערכת תזמון מאורגנת. (בד"כ מערכת </a:t>
            </a:r>
            <a:r>
              <a:rPr lang="en-US" dirty="0">
                <a:latin typeface="David" panose="020E0502060401010101" pitchFamily="34" charset="-79"/>
                <a:ea typeface="Times New Roman" panose="02020603050405020304" pitchFamily="18" charset="0"/>
                <a:cs typeface="David" panose="020E0502060401010101" pitchFamily="34" charset="-79"/>
              </a:rPr>
              <a:t>embedded</a:t>
            </a:r>
            <a:r>
              <a:rPr lang="he-IL" dirty="0">
                <a:latin typeface="David" panose="020E0502060401010101" pitchFamily="34" charset="-79"/>
                <a:ea typeface="Times New Roman" panose="02020603050405020304" pitchFamily="18" charset="0"/>
                <a:cs typeface="David" panose="020E0502060401010101" pitchFamily="34" charset="-79"/>
              </a:rPr>
              <a:t>). לא מקבלות </a:t>
            </a:r>
            <a:r>
              <a:rPr lang="en-US" dirty="0">
                <a:latin typeface="David" panose="020E0502060401010101" pitchFamily="34" charset="-79"/>
                <a:ea typeface="Times New Roman" panose="02020603050405020304" pitchFamily="18" charset="0"/>
                <a:cs typeface="David" panose="020E0502060401010101" pitchFamily="34" charset="-79"/>
              </a:rPr>
              <a:t>interrupt</a:t>
            </a:r>
            <a:r>
              <a:rPr lang="he-IL" dirty="0">
                <a:latin typeface="David" panose="020E0502060401010101" pitchFamily="34" charset="-79"/>
                <a:ea typeface="Times New Roman" panose="02020603050405020304" pitchFamily="18" charset="0"/>
                <a:cs typeface="David" panose="020E0502060401010101" pitchFamily="34" charset="-79"/>
              </a:rPr>
              <a:t>.</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26695" algn="just" rtl="1">
              <a:spcAft>
                <a:spcPts val="600"/>
              </a:spcAft>
            </a:pPr>
            <a:r>
              <a:rPr lang="he-IL" dirty="0">
                <a:latin typeface="David" panose="020E0502060401010101" pitchFamily="34" charset="-79"/>
                <a:ea typeface="Times New Roman" panose="02020603050405020304" pitchFamily="18" charset="0"/>
                <a:cs typeface="David" panose="020E0502060401010101" pitchFamily="34" charset="-79"/>
              </a:rPr>
              <a:t>במערכות כאלו משתמשים בדרך כלל למעקב אחרי ניסויים מדעיים, מערכות הדמיה רפואיות, מערכות בקרה תעשייתיות וכו'.</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26695" algn="just" rtl="1">
              <a:spcAft>
                <a:spcPts val="600"/>
              </a:spcAft>
            </a:pPr>
            <a:r>
              <a:rPr lang="he-IL" dirty="0">
                <a:latin typeface="David" panose="020E0502060401010101" pitchFamily="34" charset="-79"/>
                <a:ea typeface="Times New Roman" panose="02020603050405020304" pitchFamily="18" charset="0"/>
                <a:cs typeface="David" panose="020E0502060401010101" pitchFamily="34" charset="-79"/>
              </a:rPr>
              <a:t>מגבלות הזמן מוגדרות טוב</a:t>
            </a:r>
            <a:r>
              <a:rPr lang="he-IL" dirty="0" smtClean="0">
                <a:latin typeface="David" panose="020E0502060401010101" pitchFamily="34" charset="-79"/>
                <a:ea typeface="Times New Roman" panose="02020603050405020304" pitchFamily="18" charset="0"/>
                <a:cs typeface="David" panose="020E0502060401010101" pitchFamily="34" charset="-79"/>
              </a:rPr>
              <a:t>.</a:t>
            </a:r>
            <a:endParaRPr lang="en-US" dirty="0">
              <a:effectLst/>
              <a:latin typeface="David" panose="020E0502060401010101" pitchFamily="34" charset="-79"/>
              <a:ea typeface="Times New Roman" panose="02020603050405020304" pitchFamily="18" charset="0"/>
              <a:cs typeface="David" panose="020E0502060401010101" pitchFamily="34" charset="-79"/>
            </a:endParaRPr>
          </a:p>
        </p:txBody>
      </p:sp>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1679437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13</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626083" y="1447800"/>
            <a:ext cx="1909497" cy="369332"/>
          </a:xfrm>
          <a:prstGeom prst="rect">
            <a:avLst/>
          </a:prstGeom>
          <a:solidFill>
            <a:schemeClr val="bg1">
              <a:lumMod val="85000"/>
            </a:schemeClr>
          </a:solidFill>
        </p:spPr>
        <p:txBody>
          <a:bodyPr wrap="none">
            <a:spAutoFit/>
          </a:bodyPr>
          <a:lstStyle/>
          <a:p>
            <a:pPr algn="ctr"/>
            <a:r>
              <a:rPr lang="he-IL" b="1" dirty="0" smtClean="0">
                <a:latin typeface="David" panose="020E0502060401010101" pitchFamily="34" charset="-79"/>
                <a:cs typeface="David" panose="020E0502060401010101" pitchFamily="34" charset="-79"/>
              </a:rPr>
              <a:t>סוגי מערכות הפעלה</a:t>
            </a:r>
            <a:endParaRPr lang="en-US" b="1" dirty="0">
              <a:latin typeface="David" panose="020E0502060401010101" pitchFamily="34" charset="-79"/>
              <a:cs typeface="David" panose="020E0502060401010101" pitchFamily="34" charset="-79"/>
            </a:endParaRPr>
          </a:p>
        </p:txBody>
      </p:sp>
      <p:sp>
        <p:nvSpPr>
          <p:cNvPr id="2" name="Rectangle 1"/>
          <p:cNvSpPr/>
          <p:nvPr/>
        </p:nvSpPr>
        <p:spPr>
          <a:xfrm>
            <a:off x="2514600" y="1981200"/>
            <a:ext cx="4113212" cy="369332"/>
          </a:xfrm>
          <a:prstGeom prst="rect">
            <a:avLst/>
          </a:prstGeom>
          <a:solidFill>
            <a:schemeClr val="bg1">
              <a:lumMod val="95000"/>
            </a:schemeClr>
          </a:solidFill>
        </p:spPr>
        <p:txBody>
          <a:bodyPr wrap="square">
            <a:spAutoFit/>
          </a:bodyPr>
          <a:lstStyle/>
          <a:p>
            <a:pPr algn="ctr" rtl="1"/>
            <a:r>
              <a:rPr lang="he-IL" b="1" dirty="0" smtClean="0">
                <a:latin typeface="David" panose="020E0502060401010101" pitchFamily="34" charset="-79"/>
                <a:cs typeface="David" panose="020E0502060401010101" pitchFamily="34" charset="-79"/>
              </a:rPr>
              <a:t>מערכות זמן אמת </a:t>
            </a:r>
            <a:r>
              <a:rPr lang="he-IL" b="1" dirty="0" smtClean="0"/>
              <a:t>– </a:t>
            </a:r>
            <a:r>
              <a:rPr lang="en-US" b="1" dirty="0" smtClean="0"/>
              <a:t>Real time system</a:t>
            </a:r>
            <a:endParaRPr lang="en-US" b="1" dirty="0">
              <a:latin typeface="+mn-lt"/>
              <a:cs typeface="David" panose="020E0502060401010101" pitchFamily="34" charset="-79"/>
            </a:endParaRPr>
          </a:p>
        </p:txBody>
      </p:sp>
      <p:sp>
        <p:nvSpPr>
          <p:cNvPr id="5" name="Rectangle 4"/>
          <p:cNvSpPr/>
          <p:nvPr/>
        </p:nvSpPr>
        <p:spPr>
          <a:xfrm>
            <a:off x="913606" y="2514600"/>
            <a:ext cx="7315200" cy="3016210"/>
          </a:xfrm>
          <a:prstGeom prst="rect">
            <a:avLst/>
          </a:prstGeom>
          <a:solidFill>
            <a:schemeClr val="bg1">
              <a:lumMod val="95000"/>
            </a:schemeClr>
          </a:solidFill>
        </p:spPr>
        <p:txBody>
          <a:bodyPr wrap="square">
            <a:spAutoFit/>
          </a:bodyPr>
          <a:lstStyle/>
          <a:p>
            <a:pPr marL="226695" algn="just" rtl="1">
              <a:spcAft>
                <a:spcPts val="600"/>
              </a:spcAft>
            </a:pPr>
            <a:r>
              <a:rPr lang="he-IL" b="1" dirty="0" smtClean="0">
                <a:latin typeface="Times New Roman" panose="02020603050405020304" pitchFamily="18" charset="0"/>
                <a:ea typeface="Times New Roman" panose="02020603050405020304" pitchFamily="18" charset="0"/>
                <a:cs typeface="David" panose="020E0502060401010101" pitchFamily="34" charset="-79"/>
              </a:rPr>
              <a:t>שני </a:t>
            </a:r>
            <a:r>
              <a:rPr lang="he-IL" b="1" dirty="0">
                <a:latin typeface="Times New Roman" panose="02020603050405020304" pitchFamily="18" charset="0"/>
                <a:ea typeface="Times New Roman" panose="02020603050405020304" pitchFamily="18" charset="0"/>
                <a:cs typeface="David" panose="020E0502060401010101" pitchFamily="34" charset="-79"/>
              </a:rPr>
              <a:t>סוגים עיקריים:</a:t>
            </a:r>
            <a:endParaRPr lang="en-US" b="1"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683895" algn="l"/>
              </a:tabLst>
            </a:pPr>
            <a:r>
              <a:rPr lang="he-IL" b="1" dirty="0">
                <a:latin typeface="Times New Roman" panose="02020603050405020304" pitchFamily="18" charset="0"/>
                <a:ea typeface="Times New Roman" panose="02020603050405020304" pitchFamily="18" charset="0"/>
                <a:cs typeface="David" panose="020E0502060401010101" pitchFamily="34" charset="-79"/>
              </a:rPr>
              <a:t>נוקשה – </a:t>
            </a:r>
            <a:r>
              <a:rPr lang="en-US" b="1" dirty="0">
                <a:latin typeface="Times New Roman" panose="02020603050405020304" pitchFamily="18" charset="0"/>
                <a:ea typeface="Times New Roman" panose="02020603050405020304" pitchFamily="18" charset="0"/>
                <a:cs typeface="David" panose="020E0502060401010101" pitchFamily="34" charset="-79"/>
              </a:rPr>
              <a:t>hard real-time system</a:t>
            </a:r>
            <a:r>
              <a:rPr lang="he-IL" b="1" dirty="0">
                <a:latin typeface="Times New Roman" panose="02020603050405020304" pitchFamily="18" charset="0"/>
                <a:ea typeface="Times New Roman" panose="02020603050405020304" pitchFamily="18" charset="0"/>
                <a:cs typeface="David" panose="020E0502060401010101" pitchFamily="34" charset="-79"/>
              </a:rPr>
              <a:t> </a:t>
            </a:r>
            <a:r>
              <a:rPr lang="he-IL" dirty="0">
                <a:latin typeface="Times New Roman" panose="02020603050405020304" pitchFamily="18" charset="0"/>
                <a:ea typeface="Times New Roman" panose="02020603050405020304" pitchFamily="18" charset="0"/>
                <a:cs typeface="David" panose="020E0502060401010101" pitchFamily="34" charset="-79"/>
              </a:rPr>
              <a:t>– צריך לקבל תשובה תוך פרק זמן קצר, אחרת המידע לא שווה כלום, למשל חישוב מסלול חץ. אין אמצעי אכסון משניים, המידע מאוכסן בזיכרון לתווך קצר, או זיכרון לקריאה בלבד. עובד מול מערכות מסוג "חלוקת זמן – </a:t>
            </a:r>
            <a:r>
              <a:rPr lang="en-US" dirty="0">
                <a:latin typeface="Times New Roman" panose="02020603050405020304" pitchFamily="18" charset="0"/>
                <a:ea typeface="Times New Roman" panose="02020603050405020304" pitchFamily="18" charset="0"/>
                <a:cs typeface="David" panose="020E0502060401010101" pitchFamily="34" charset="-79"/>
              </a:rPr>
              <a:t>time shearing</a:t>
            </a:r>
            <a:r>
              <a:rPr lang="he-IL" dirty="0">
                <a:latin typeface="Times New Roman" panose="02020603050405020304" pitchFamily="18" charset="0"/>
                <a:ea typeface="Times New Roman" panose="02020603050405020304" pitchFamily="18" charset="0"/>
                <a:cs typeface="David" panose="020E0502060401010101" pitchFamily="34" charset="-79"/>
              </a:rPr>
              <a:t>”. לא תומך במערכות הפעלה לשימוש כללי (כלומר הנפוצות). </a:t>
            </a:r>
            <a:endParaRPr lang="en-US" dirty="0">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spcAft>
                <a:spcPts val="600"/>
              </a:spcAft>
              <a:buFont typeface="+mj-lt"/>
              <a:buAutoNum type="arabicPeriod"/>
              <a:tabLst>
                <a:tab pos="683895" algn="l"/>
              </a:tabLst>
            </a:pPr>
            <a:r>
              <a:rPr lang="he-IL" b="1" dirty="0">
                <a:latin typeface="Times New Roman" panose="02020603050405020304" pitchFamily="18" charset="0"/>
                <a:ea typeface="Times New Roman" panose="02020603050405020304" pitchFamily="18" charset="0"/>
                <a:cs typeface="David" panose="020E0502060401010101" pitchFamily="34" charset="-79"/>
              </a:rPr>
              <a:t>מרוכך – </a:t>
            </a:r>
            <a:r>
              <a:rPr lang="en-US" b="1" dirty="0">
                <a:latin typeface="Times New Roman" panose="02020603050405020304" pitchFamily="18" charset="0"/>
                <a:ea typeface="Times New Roman" panose="02020603050405020304" pitchFamily="18" charset="0"/>
                <a:cs typeface="David" panose="020E0502060401010101" pitchFamily="34" charset="-79"/>
              </a:rPr>
              <a:t>soft real-time system</a:t>
            </a:r>
            <a:r>
              <a:rPr lang="he-IL" b="1" dirty="0">
                <a:latin typeface="Times New Roman" panose="02020603050405020304" pitchFamily="18" charset="0"/>
                <a:ea typeface="Times New Roman" panose="02020603050405020304" pitchFamily="18" charset="0"/>
                <a:cs typeface="David" panose="020E0502060401010101" pitchFamily="34" charset="-79"/>
              </a:rPr>
              <a:t> </a:t>
            </a:r>
            <a:r>
              <a:rPr lang="he-IL" dirty="0">
                <a:latin typeface="Times New Roman" panose="02020603050405020304" pitchFamily="18" charset="0"/>
                <a:ea typeface="Times New Roman" panose="02020603050405020304" pitchFamily="18" charset="0"/>
                <a:cs typeface="David" panose="020E0502060401010101" pitchFamily="34" charset="-79"/>
              </a:rPr>
              <a:t>– התשובה חייבת להגיע בזמן (למשל – צפייה בסרט) אבל אם לא, לא נורא. כלי המוגבל לשליטה תעשייתית או רובוטיקה, אפשר להשתמש במערכת זו באפליקציות מולטימדיה או מציאות מדומה – במידה ומערכת ההפעלה מכילה אפיונים מתקדמים.</a:t>
            </a:r>
            <a:endParaRPr lang="en-US" dirty="0">
              <a:effectLst/>
              <a:latin typeface="Times New Roman" panose="02020603050405020304" pitchFamily="18" charset="0"/>
              <a:ea typeface="Times New Roman" panose="02020603050405020304" pitchFamily="18" charset="0"/>
              <a:cs typeface="David" panose="020E0502060401010101" pitchFamily="34" charset="-79"/>
            </a:endParaRPr>
          </a:p>
        </p:txBody>
      </p:sp>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976205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14</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626083" y="1447800"/>
            <a:ext cx="1909497" cy="369332"/>
          </a:xfrm>
          <a:prstGeom prst="rect">
            <a:avLst/>
          </a:prstGeom>
          <a:solidFill>
            <a:schemeClr val="bg1">
              <a:lumMod val="85000"/>
            </a:schemeClr>
          </a:solidFill>
        </p:spPr>
        <p:txBody>
          <a:bodyPr wrap="none">
            <a:spAutoFit/>
          </a:bodyPr>
          <a:lstStyle/>
          <a:p>
            <a:pPr algn="ctr"/>
            <a:r>
              <a:rPr lang="he-IL" b="1" dirty="0" smtClean="0">
                <a:latin typeface="David" panose="020E0502060401010101" pitchFamily="34" charset="-79"/>
                <a:cs typeface="David" panose="020E0502060401010101" pitchFamily="34" charset="-79"/>
              </a:rPr>
              <a:t>סוגי מערכות הפעלה</a:t>
            </a:r>
            <a:endParaRPr lang="en-US" b="1" dirty="0">
              <a:latin typeface="David" panose="020E0502060401010101" pitchFamily="34" charset="-79"/>
              <a:cs typeface="David" panose="020E0502060401010101" pitchFamily="34" charset="-79"/>
            </a:endParaRPr>
          </a:p>
        </p:txBody>
      </p:sp>
      <p:sp>
        <p:nvSpPr>
          <p:cNvPr id="2" name="Rectangle 1"/>
          <p:cNvSpPr/>
          <p:nvPr/>
        </p:nvSpPr>
        <p:spPr>
          <a:xfrm>
            <a:off x="2514600" y="1981200"/>
            <a:ext cx="4113212" cy="369332"/>
          </a:xfrm>
          <a:prstGeom prst="rect">
            <a:avLst/>
          </a:prstGeom>
          <a:solidFill>
            <a:schemeClr val="bg1">
              <a:lumMod val="95000"/>
            </a:schemeClr>
          </a:solidFill>
        </p:spPr>
        <p:txBody>
          <a:bodyPr wrap="square">
            <a:spAutoFit/>
          </a:bodyPr>
          <a:lstStyle/>
          <a:p>
            <a:pPr algn="ctr" rtl="1"/>
            <a:r>
              <a:rPr lang="he-IL" b="1" dirty="0">
                <a:latin typeface="David" panose="020E0502060401010101" pitchFamily="34" charset="-79"/>
                <a:cs typeface="David" panose="020E0502060401010101" pitchFamily="34" charset="-79"/>
              </a:rPr>
              <a:t>מערכות מבוזרות </a:t>
            </a:r>
            <a:r>
              <a:rPr lang="he-IL" b="1" dirty="0"/>
              <a:t>- </a:t>
            </a:r>
            <a:r>
              <a:rPr lang="en-US" b="1" dirty="0"/>
              <a:t>Distributed systems</a:t>
            </a:r>
            <a:endParaRPr lang="en-US" b="1" dirty="0">
              <a:latin typeface="+mn-lt"/>
              <a:cs typeface="David" panose="020E0502060401010101" pitchFamily="34" charset="-79"/>
            </a:endParaRPr>
          </a:p>
        </p:txBody>
      </p:sp>
      <p:sp>
        <p:nvSpPr>
          <p:cNvPr id="5" name="Rectangle 4"/>
          <p:cNvSpPr/>
          <p:nvPr/>
        </p:nvSpPr>
        <p:spPr>
          <a:xfrm>
            <a:off x="923231" y="2696557"/>
            <a:ext cx="7315200" cy="3247043"/>
          </a:xfrm>
          <a:prstGeom prst="rect">
            <a:avLst/>
          </a:prstGeom>
          <a:solidFill>
            <a:schemeClr val="bg1">
              <a:lumMod val="95000"/>
            </a:schemeClr>
          </a:solidFill>
        </p:spPr>
        <p:txBody>
          <a:bodyPr wrap="square">
            <a:spAutoFit/>
          </a:bodyPr>
          <a:lstStyle/>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מדובר מל מס' מחשבים שונים שמחלקים את העבודה ביניהם.</a:t>
            </a:r>
          </a:p>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אין שיתוף של משאבים בין המעבדים השונים, משום שכל מעבד שייך למחשב אחר. הקשר בין המעבדים נעשה ע"י </a:t>
            </a:r>
            <a:r>
              <a:rPr lang="en-US" dirty="0">
                <a:latin typeface="Times New Roman" panose="02020603050405020304" pitchFamily="18" charset="0"/>
                <a:ea typeface="Times New Roman" panose="02020603050405020304" pitchFamily="18" charset="0"/>
                <a:cs typeface="David" panose="020E0502060401010101" pitchFamily="34" charset="-79"/>
              </a:rPr>
              <a:t>bus </a:t>
            </a:r>
            <a:r>
              <a:rPr lang="he-IL" dirty="0" smtClean="0">
                <a:latin typeface="Times New Roman" panose="02020603050405020304" pitchFamily="18" charset="0"/>
                <a:ea typeface="Times New Roman" panose="02020603050405020304" pitchFamily="18" charset="0"/>
                <a:cs typeface="David" panose="020E0502060401010101" pitchFamily="34" charset="-79"/>
              </a:rPr>
              <a:t> מהיר </a:t>
            </a:r>
            <a:r>
              <a:rPr lang="he-IL" dirty="0">
                <a:latin typeface="Times New Roman" panose="02020603050405020304" pitchFamily="18" charset="0"/>
                <a:ea typeface="Times New Roman" panose="02020603050405020304" pitchFamily="18" charset="0"/>
                <a:cs typeface="David" panose="020E0502060401010101" pitchFamily="34" charset="-79"/>
              </a:rPr>
              <a:t>או קווי תקשורת מהירים. החישוב בד"כ יותר איטי – לא בגלל החומרה, אלא בגלל שהמידע צריך לעבור דרך קווי תקשורת מזיכרון לזיכרון (במקום להגיע ישירות). היתרון הוא שהמחשב הרבה יותר עצמאי – ניתן להשתמש במחשבים שונים, עם מעבדים שונים, מהירות שונה וכו'.</a:t>
            </a:r>
          </a:p>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סיבות לשימושים במערכות מבוזרות:</a:t>
            </a:r>
          </a:p>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1.	שיתוף מידע/משאבים – שיתוף קבצים, שיתוף מדפסות.</a:t>
            </a:r>
          </a:p>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2.	חישוב מהיר יותר – פירוק חישובים לחישובי משנה וחלוקת העומס.</a:t>
            </a:r>
          </a:p>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3.	אמינות – אם אתר אחד משתבש ניתן להפעיל את העבודה מאתר מרוחק</a:t>
            </a:r>
            <a:r>
              <a:rPr lang="he-IL" dirty="0" smtClean="0">
                <a:latin typeface="Times New Roman" panose="02020603050405020304" pitchFamily="18" charset="0"/>
                <a:ea typeface="Times New Roman" panose="02020603050405020304" pitchFamily="18" charset="0"/>
                <a:cs typeface="David" panose="020E0502060401010101" pitchFamily="34" charset="-79"/>
              </a:rPr>
              <a:t>.</a:t>
            </a:r>
            <a:endParaRPr lang="en-US" dirty="0">
              <a:effectLst/>
              <a:latin typeface="Times New Roman" panose="02020603050405020304" pitchFamily="18" charset="0"/>
              <a:ea typeface="Times New Roman" panose="02020603050405020304" pitchFamily="18" charset="0"/>
              <a:cs typeface="David" panose="020E0502060401010101" pitchFamily="34" charset="-79"/>
            </a:endParaRPr>
          </a:p>
        </p:txBody>
      </p:sp>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830826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15</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626083" y="1447800"/>
            <a:ext cx="1909497" cy="369332"/>
          </a:xfrm>
          <a:prstGeom prst="rect">
            <a:avLst/>
          </a:prstGeom>
          <a:solidFill>
            <a:schemeClr val="bg1">
              <a:lumMod val="85000"/>
            </a:schemeClr>
          </a:solidFill>
        </p:spPr>
        <p:txBody>
          <a:bodyPr wrap="none">
            <a:spAutoFit/>
          </a:bodyPr>
          <a:lstStyle/>
          <a:p>
            <a:pPr algn="ctr"/>
            <a:r>
              <a:rPr lang="he-IL" b="1" dirty="0" smtClean="0">
                <a:latin typeface="David" panose="020E0502060401010101" pitchFamily="34" charset="-79"/>
                <a:cs typeface="David" panose="020E0502060401010101" pitchFamily="34" charset="-79"/>
              </a:rPr>
              <a:t>סוגי מערכות הפעלה</a:t>
            </a:r>
            <a:endParaRPr lang="en-US" b="1" dirty="0">
              <a:latin typeface="David" panose="020E0502060401010101" pitchFamily="34" charset="-79"/>
              <a:cs typeface="David" panose="020E0502060401010101" pitchFamily="34" charset="-79"/>
            </a:endParaRPr>
          </a:p>
        </p:txBody>
      </p:sp>
      <p:sp>
        <p:nvSpPr>
          <p:cNvPr id="2" name="Rectangle 1"/>
          <p:cNvSpPr/>
          <p:nvPr/>
        </p:nvSpPr>
        <p:spPr>
          <a:xfrm>
            <a:off x="2590800" y="1981200"/>
            <a:ext cx="3960812" cy="369332"/>
          </a:xfrm>
          <a:prstGeom prst="rect">
            <a:avLst/>
          </a:prstGeom>
          <a:solidFill>
            <a:schemeClr val="bg1">
              <a:lumMod val="95000"/>
            </a:schemeClr>
          </a:solidFill>
        </p:spPr>
        <p:txBody>
          <a:bodyPr wrap="square">
            <a:spAutoFit/>
          </a:bodyPr>
          <a:lstStyle/>
          <a:p>
            <a:pPr algn="ctr" rtl="1"/>
            <a:r>
              <a:rPr lang="he-IL" b="1" dirty="0">
                <a:latin typeface="David" panose="020E0502060401010101" pitchFamily="34" charset="-79"/>
                <a:cs typeface="David" panose="020E0502060401010101" pitchFamily="34" charset="-79"/>
              </a:rPr>
              <a:t>מערכת משובצת מחשב</a:t>
            </a:r>
            <a:r>
              <a:rPr lang="he-IL" b="1" dirty="0" smtClean="0"/>
              <a:t>- </a:t>
            </a:r>
            <a:r>
              <a:rPr lang="en-US" b="1" dirty="0" smtClean="0"/>
              <a:t>Embedded</a:t>
            </a:r>
            <a:endParaRPr lang="en-US" b="1" dirty="0">
              <a:latin typeface="+mn-lt"/>
              <a:cs typeface="David" panose="020E0502060401010101" pitchFamily="34" charset="-79"/>
            </a:endParaRPr>
          </a:p>
        </p:txBody>
      </p:sp>
      <p:sp>
        <p:nvSpPr>
          <p:cNvPr id="5" name="Rectangle 4"/>
          <p:cNvSpPr/>
          <p:nvPr/>
        </p:nvSpPr>
        <p:spPr>
          <a:xfrm>
            <a:off x="923231" y="2696557"/>
            <a:ext cx="7315200" cy="369332"/>
          </a:xfrm>
          <a:prstGeom prst="rect">
            <a:avLst/>
          </a:prstGeom>
          <a:solidFill>
            <a:schemeClr val="bg1">
              <a:lumMod val="95000"/>
            </a:schemeClr>
          </a:solidFill>
        </p:spPr>
        <p:txBody>
          <a:bodyPr wrap="square">
            <a:spAutoFit/>
          </a:bodyPr>
          <a:lstStyle/>
          <a:p>
            <a:pPr marL="226695" algn="just" rtl="1">
              <a:spcAft>
                <a:spcPts val="600"/>
              </a:spcAft>
            </a:pPr>
            <a:r>
              <a:rPr lang="he-IL" dirty="0">
                <a:latin typeface="Times New Roman" panose="02020603050405020304" pitchFamily="18" charset="0"/>
                <a:ea typeface="Times New Roman" panose="02020603050405020304" pitchFamily="18" charset="0"/>
                <a:cs typeface="David" panose="020E0502060401010101" pitchFamily="34" charset="-79"/>
              </a:rPr>
              <a:t>היא מערכת או מכשיר, בו משולב מחשב </a:t>
            </a:r>
            <a:r>
              <a:rPr lang="he-IL" dirty="0" smtClean="0">
                <a:latin typeface="Times New Roman" panose="02020603050405020304" pitchFamily="18" charset="0"/>
                <a:ea typeface="Times New Roman" panose="02020603050405020304" pitchFamily="18" charset="0"/>
                <a:cs typeface="David" panose="020E0502060401010101" pitchFamily="34" charset="-79"/>
              </a:rPr>
              <a:t>(מעבד</a:t>
            </a:r>
            <a:r>
              <a:rPr lang="he-IL" dirty="0">
                <a:latin typeface="Times New Roman" panose="02020603050405020304" pitchFamily="18" charset="0"/>
                <a:ea typeface="Times New Roman" panose="02020603050405020304" pitchFamily="18" charset="0"/>
                <a:cs typeface="David" panose="020E0502060401010101" pitchFamily="34" charset="-79"/>
              </a:rPr>
              <a:t>) המבצע פונקציות ספציפיות שונות. </a:t>
            </a:r>
            <a:endParaRPr lang="en-US" dirty="0">
              <a:effectLst/>
              <a:latin typeface="Times New Roman" panose="02020603050405020304" pitchFamily="18" charset="0"/>
              <a:ea typeface="Times New Roman" panose="02020603050405020304" pitchFamily="18" charset="0"/>
              <a:cs typeface="David" panose="020E0502060401010101" pitchFamily="34" charset="-79"/>
            </a:endParaRPr>
          </a:p>
        </p:txBody>
      </p:sp>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2615903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734BBEF-DED7-4913-97E1-0B1B3ED2718F}" type="slidenum">
              <a:rPr lang="en-US" altLang="en-US" sz="1400"/>
              <a:pPr>
                <a:spcBef>
                  <a:spcPct val="0"/>
                </a:spcBef>
                <a:buFontTx/>
                <a:buNone/>
              </a:pPr>
              <a:t>16</a:t>
            </a:fld>
            <a:endParaRPr lang="en-US" altLang="en-US" sz="140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5" name="Rectangle 4"/>
          <p:cNvSpPr/>
          <p:nvPr/>
        </p:nvSpPr>
        <p:spPr>
          <a:xfrm>
            <a:off x="912851" y="1600200"/>
            <a:ext cx="7316712" cy="369888"/>
          </a:xfrm>
          <a:prstGeom prst="rect">
            <a:avLst/>
          </a:prstGeom>
          <a:solidFill>
            <a:schemeClr val="bg1">
              <a:lumMod val="95000"/>
            </a:schemeClr>
          </a:solidFill>
        </p:spPr>
        <p:txBody>
          <a:bodyPr wrap="square">
            <a:spAutoFit/>
          </a:bodyPr>
          <a:lstStyle/>
          <a:p>
            <a:pPr algn="r" rtl="1" eaLnBrk="1" hangingPunct="1">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מחולקות למספר משפחות, בהתאם לסוג השירותים אותן הן מספקות:</a:t>
            </a:r>
            <a:endParaRPr lang="en-US" dirty="0">
              <a:latin typeface="David" panose="020E0502060401010101" pitchFamily="34" charset="-79"/>
              <a:ea typeface="Times New Roman" panose="02020603050405020304" pitchFamily="18" charset="0"/>
              <a:cs typeface="David" panose="020E0502060401010101" pitchFamily="34" charset="-79"/>
            </a:endParaRPr>
          </a:p>
        </p:txBody>
      </p:sp>
      <p:sp>
        <p:nvSpPr>
          <p:cNvPr id="6" name="Rectangle 5"/>
          <p:cNvSpPr/>
          <p:nvPr/>
        </p:nvSpPr>
        <p:spPr>
          <a:xfrm>
            <a:off x="914400" y="2260600"/>
            <a:ext cx="7315200" cy="3416320"/>
          </a:xfrm>
          <a:prstGeom prst="rect">
            <a:avLst/>
          </a:prstGeom>
          <a:solidFill>
            <a:schemeClr val="bg1">
              <a:lumMod val="95000"/>
            </a:schemeClr>
          </a:solidFill>
        </p:spPr>
        <p:txBody>
          <a:bodyPr wrap="square">
            <a:spAutoFit/>
          </a:bodyPr>
          <a:lstStyle/>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למחשבים אישיים - </a:t>
            </a:r>
            <a:r>
              <a:rPr lang="en-US" dirty="0">
                <a:latin typeface="David" panose="020E0502060401010101" pitchFamily="34" charset="-79"/>
                <a:ea typeface="Times New Roman" panose="02020603050405020304" pitchFamily="18" charset="0"/>
                <a:cs typeface="David" panose="020E0502060401010101" pitchFamily="34" charset="-79"/>
              </a:rPr>
              <a:t>Windows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Mac OS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Linux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err="1">
                <a:latin typeface="David" panose="020E0502060401010101" pitchFamily="34" charset="-79"/>
                <a:ea typeface="Times New Roman" panose="02020603050405020304" pitchFamily="18" charset="0"/>
                <a:cs typeface="David" panose="020E0502060401010101" pitchFamily="34" charset="-79"/>
              </a:rPr>
              <a:t>ReactOS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FreeBSD</a:t>
            </a:r>
            <a:r>
              <a:rPr lang="he-IL" dirty="0">
                <a:latin typeface="David" panose="020E0502060401010101" pitchFamily="34" charset="-79"/>
                <a:ea typeface="Times New Roman" panose="02020603050405020304" pitchFamily="18" charset="0"/>
                <a:cs typeface="David" panose="020E0502060401010101" pitchFamily="34" charset="-79"/>
              </a:rPr>
              <a:t> . </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לשרתים קטנים עד בינוניים - </a:t>
            </a:r>
            <a:r>
              <a:rPr lang="en-US" dirty="0">
                <a:latin typeface="David" panose="020E0502060401010101" pitchFamily="34" charset="-79"/>
                <a:ea typeface="Times New Roman" panose="02020603050405020304" pitchFamily="18" charset="0"/>
                <a:cs typeface="David" panose="020E0502060401010101" pitchFamily="34" charset="-79"/>
              </a:rPr>
              <a:t>Windows Server</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Linux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FreeBSD</a:t>
            </a:r>
            <a:r>
              <a:rPr lang="he-IL" dirty="0">
                <a:latin typeface="David" panose="020E0502060401010101" pitchFamily="34" charset="-79"/>
                <a:ea typeface="Times New Roman" panose="02020603050405020304" pitchFamily="18" charset="0"/>
                <a:cs typeface="David" panose="020E0502060401010101" pitchFamily="34" charset="-79"/>
              </a:rPr>
              <a:t>. </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לשרתים בינוניים עד גדולים - </a:t>
            </a:r>
            <a:r>
              <a:rPr lang="en-US" dirty="0">
                <a:latin typeface="David" panose="020E0502060401010101" pitchFamily="34" charset="-79"/>
                <a:ea typeface="Times New Roman" panose="02020603050405020304" pitchFamily="18" charset="0"/>
                <a:cs typeface="David" panose="020E0502060401010101" pitchFamily="34" charset="-79"/>
              </a:rPr>
              <a:t>Linux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Sun Solaris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HP-UX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AIX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i5/OS</a:t>
            </a:r>
            <a:r>
              <a:rPr lang="he-IL" dirty="0">
                <a:latin typeface="David" panose="020E0502060401010101" pitchFamily="34" charset="-79"/>
                <a:ea typeface="Times New Roman" panose="02020603050405020304" pitchFamily="18" charset="0"/>
                <a:cs typeface="David" panose="020E0502060401010101" pitchFamily="34" charset="-79"/>
              </a:rPr>
              <a:t>. </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למחשבי </a:t>
            </a:r>
            <a:r>
              <a:rPr lang="he-IL" dirty="0" err="1">
                <a:latin typeface="David" panose="020E0502060401010101" pitchFamily="34" charset="-79"/>
                <a:ea typeface="Times New Roman" panose="02020603050405020304" pitchFamily="18" charset="0"/>
                <a:cs typeface="David" panose="020E0502060401010101" pitchFamily="34" charset="-79"/>
              </a:rPr>
              <a:t>מיינפריים</a:t>
            </a:r>
            <a:r>
              <a:rPr lang="he-IL" dirty="0">
                <a:latin typeface="David" panose="020E0502060401010101" pitchFamily="34" charset="-79"/>
                <a:ea typeface="Times New Roman" panose="02020603050405020304" pitchFamily="18" charset="0"/>
                <a:cs typeface="David" panose="020E0502060401010101" pitchFamily="34" charset="-79"/>
              </a:rPr>
              <a:t> של </a:t>
            </a:r>
            <a:r>
              <a:rPr lang="en-US" dirty="0">
                <a:latin typeface="David" panose="020E0502060401010101" pitchFamily="34" charset="-79"/>
                <a:ea typeface="Times New Roman" panose="02020603050405020304" pitchFamily="18" charset="0"/>
                <a:cs typeface="David" panose="020E0502060401010101" pitchFamily="34" charset="-79"/>
              </a:rPr>
              <a:t>IBM</a:t>
            </a:r>
            <a:r>
              <a:rPr lang="he-IL" dirty="0">
                <a:latin typeface="David" panose="020E0502060401010101" pitchFamily="34" charset="-79"/>
                <a:ea typeface="Times New Roman" panose="02020603050405020304" pitchFamily="18" charset="0"/>
                <a:cs typeface="David" panose="020E0502060401010101" pitchFamily="34" charset="-79"/>
              </a:rPr>
              <a:t> - </a:t>
            </a:r>
            <a:r>
              <a:rPr lang="en-US" dirty="0">
                <a:latin typeface="David" panose="020E0502060401010101" pitchFamily="34" charset="-79"/>
                <a:ea typeface="Times New Roman" panose="02020603050405020304" pitchFamily="18" charset="0"/>
                <a:cs typeface="David" panose="020E0502060401010101" pitchFamily="34" charset="-79"/>
              </a:rPr>
              <a:t>z/VM</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z/VSE z/OS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z/Linux</a:t>
            </a:r>
            <a:r>
              <a:rPr lang="he-IL" dirty="0">
                <a:latin typeface="David" panose="020E0502060401010101" pitchFamily="34" charset="-79"/>
                <a:ea typeface="Times New Roman" panose="02020603050405020304" pitchFamily="18" charset="0"/>
                <a:cs typeface="David" panose="020E0502060401010101" pitchFamily="34" charset="-79"/>
              </a:rPr>
              <a:t>. </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אחרות למחשבי </a:t>
            </a:r>
            <a:r>
              <a:rPr lang="he-IL" dirty="0" err="1">
                <a:latin typeface="David" panose="020E0502060401010101" pitchFamily="34" charset="-79"/>
                <a:ea typeface="Times New Roman" panose="02020603050405020304" pitchFamily="18" charset="0"/>
                <a:cs typeface="David" panose="020E0502060401010101" pitchFamily="34" charset="-79"/>
              </a:rPr>
              <a:t>מיינפריים</a:t>
            </a:r>
            <a:r>
              <a:rPr lang="he-IL" dirty="0">
                <a:latin typeface="David" panose="020E0502060401010101" pitchFamily="34" charset="-79"/>
                <a:ea typeface="Times New Roman" panose="02020603050405020304" pitchFamily="18" charset="0"/>
                <a:cs typeface="David" panose="020E0502060401010101" pitchFamily="34" charset="-79"/>
              </a:rPr>
              <a:t> - </a:t>
            </a:r>
            <a:r>
              <a:rPr lang="en-US" dirty="0">
                <a:latin typeface="David" panose="020E0502060401010101" pitchFamily="34" charset="-79"/>
                <a:ea typeface="Times New Roman" panose="02020603050405020304" pitchFamily="18" charset="0"/>
                <a:cs typeface="David" panose="020E0502060401010101" pitchFamily="34" charset="-79"/>
              </a:rPr>
              <a:t>HP OpenVMS </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Tandem/</a:t>
            </a:r>
            <a:r>
              <a:rPr lang="en-US" dirty="0" err="1">
                <a:latin typeface="David" panose="020E0502060401010101" pitchFamily="34" charset="-79"/>
                <a:ea typeface="Times New Roman" panose="02020603050405020304" pitchFamily="18" charset="0"/>
                <a:cs typeface="David" panose="020E0502060401010101" pitchFamily="34" charset="-79"/>
              </a:rPr>
              <a:t>NonStop</a:t>
            </a:r>
            <a:r>
              <a:rPr lang="he-IL" dirty="0">
                <a:latin typeface="David" panose="020E0502060401010101" pitchFamily="34" charset="-79"/>
                <a:ea typeface="Times New Roman" panose="02020603050405020304" pitchFamily="18" charset="0"/>
                <a:cs typeface="David" panose="020E0502060401010101" pitchFamily="34" charset="-79"/>
              </a:rPr>
              <a:t> </a:t>
            </a:r>
            <a:endParaRPr lang="en-US" dirty="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ea typeface="Times New Roman" panose="02020603050405020304" pitchFamily="18" charset="0"/>
                <a:cs typeface="David" panose="020E0502060401010101" pitchFamily="34" charset="-79"/>
              </a:rPr>
              <a:t>מערכות הפעלה זמן-אמת עבור מערכות משובצות מחשב - </a:t>
            </a:r>
            <a:r>
              <a:rPr lang="en-US" dirty="0">
                <a:latin typeface="David" panose="020E0502060401010101" pitchFamily="34" charset="-79"/>
                <a:ea typeface="Times New Roman" panose="02020603050405020304" pitchFamily="18" charset="0"/>
                <a:cs typeface="David" panose="020E0502060401010101" pitchFamily="34" charset="-79"/>
              </a:rPr>
              <a:t>RMX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QNX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err="1">
                <a:latin typeface="David" panose="020E0502060401010101" pitchFamily="34" charset="-79"/>
                <a:ea typeface="Times New Roman" panose="02020603050405020304" pitchFamily="18" charset="0"/>
                <a:cs typeface="David" panose="020E0502060401010101" pitchFamily="34" charset="-79"/>
              </a:rPr>
              <a:t>RTLinux</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Nucleus RTOS</a:t>
            </a:r>
            <a:r>
              <a:rPr lang="he-IL" dirty="0">
                <a:latin typeface="David" panose="020E0502060401010101" pitchFamily="34" charset="-79"/>
                <a:ea typeface="Times New Roman" panose="02020603050405020304" pitchFamily="18" charset="0"/>
                <a:cs typeface="David" panose="020E0502060401010101" pitchFamily="34" charset="-79"/>
              </a:rPr>
              <a:t>, </a:t>
            </a:r>
            <a:r>
              <a:rPr lang="en-US" dirty="0" err="1" smtClean="0">
                <a:latin typeface="David" panose="020E0502060401010101" pitchFamily="34" charset="-79"/>
                <a:ea typeface="Times New Roman" panose="02020603050405020304" pitchFamily="18" charset="0"/>
                <a:cs typeface="David" panose="020E0502060401010101" pitchFamily="34" charset="-79"/>
              </a:rPr>
              <a:t>SmartDSP</a:t>
            </a:r>
            <a:r>
              <a:rPr lang="en-US" dirty="0" smtClean="0">
                <a:latin typeface="David" panose="020E0502060401010101" pitchFamily="34" charset="-79"/>
                <a:ea typeface="Times New Roman" panose="02020603050405020304" pitchFamily="18" charset="0"/>
                <a:cs typeface="David" panose="020E0502060401010101" pitchFamily="34" charset="-79"/>
              </a:rPr>
              <a:t> </a:t>
            </a:r>
            <a:r>
              <a:rPr lang="en-US" dirty="0">
                <a:latin typeface="David" panose="020E0502060401010101" pitchFamily="34" charset="-79"/>
                <a:ea typeface="Times New Roman" panose="02020603050405020304" pitchFamily="18" charset="0"/>
                <a:cs typeface="David" panose="020E0502060401010101" pitchFamily="34" charset="-79"/>
              </a:rPr>
              <a:t>OS</a:t>
            </a:r>
            <a:r>
              <a:rPr lang="he-IL" dirty="0">
                <a:latin typeface="David" panose="020E0502060401010101" pitchFamily="34" charset="-79"/>
                <a:ea typeface="Times New Roman" panose="02020603050405020304" pitchFamily="18" charset="0"/>
                <a:cs typeface="David" panose="020E0502060401010101" pitchFamily="34" charset="-79"/>
              </a:rPr>
              <a:t> </a:t>
            </a:r>
            <a:endParaRPr lang="he-IL" dirty="0" smtClean="0">
              <a:latin typeface="David" panose="020E0502060401010101" pitchFamily="34" charset="-79"/>
              <a:ea typeface="Times New Roman" panose="02020603050405020304" pitchFamily="18" charset="0"/>
              <a:cs typeface="David" panose="020E0502060401010101" pitchFamily="34" charset="-79"/>
            </a:endParaRPr>
          </a:p>
          <a:p>
            <a:pPr marL="285750" indent="-285750" algn="r" rtl="1" eaLnBrk="1" hangingPunct="1">
              <a:buFont typeface="Arial" panose="020B0604020202020204" pitchFamily="34" charset="0"/>
              <a:buChar char="•"/>
              <a:defRPr/>
            </a:pPr>
            <a:r>
              <a:rPr lang="en-US" dirty="0" smtClean="0">
                <a:latin typeface="David" panose="020E0502060401010101" pitchFamily="34" charset="-79"/>
                <a:ea typeface="Times New Roman" panose="02020603050405020304" pitchFamily="18" charset="0"/>
                <a:cs typeface="David" panose="020E0502060401010101" pitchFamily="34" charset="-79"/>
              </a:rPr>
              <a:t>Android </a:t>
            </a:r>
          </a:p>
          <a:p>
            <a:pPr marL="285750" indent="-285750" algn="r" rtl="1" eaLnBrk="1" hangingPunct="1">
              <a:buFont typeface="Arial" panose="020B0604020202020204" pitchFamily="34" charset="0"/>
              <a:buChar char="•"/>
              <a:defRPr/>
            </a:pPr>
            <a:r>
              <a:rPr lang="en-US" smtClean="0">
                <a:latin typeface="David" panose="020E0502060401010101" pitchFamily="34" charset="-79"/>
                <a:ea typeface="Times New Roman" panose="02020603050405020304" pitchFamily="18" charset="0"/>
                <a:cs typeface="David" panose="020E0502060401010101" pitchFamily="34" charset="-79"/>
              </a:rPr>
              <a:t>IOS</a:t>
            </a:r>
            <a:endParaRPr lang="en-US" dirty="0">
              <a:latin typeface="David" panose="020E0502060401010101" pitchFamily="34" charset="-79"/>
              <a:ea typeface="Times New Roman" panose="02020603050405020304" pitchFamily="18" charset="0"/>
              <a:cs typeface="David" panose="020E0502060401010101" pitchFamily="34" charset="-79"/>
            </a:endParaRPr>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331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09CDF75-0CFB-4E46-836B-86B34C4F34D6}" type="slidenum">
              <a:rPr lang="en-US" altLang="en-US" sz="1400"/>
              <a:pPr>
                <a:spcBef>
                  <a:spcPct val="0"/>
                </a:spcBef>
                <a:buFontTx/>
                <a:buNone/>
              </a:pPr>
              <a:t>17</a:t>
            </a:fld>
            <a:endParaRPr lang="en-US" altLang="en-US" sz="1400"/>
          </a:p>
        </p:txBody>
      </p:sp>
      <p:sp>
        <p:nvSpPr>
          <p:cNvPr id="13317"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8"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9"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20"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71206" y="1559718"/>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מערכות הפעלה של חברת </a:t>
            </a:r>
            <a:r>
              <a:rPr lang="en-US" b="1" dirty="0">
                <a:latin typeface="David" panose="020E0502060401010101" pitchFamily="34" charset="-79"/>
                <a:cs typeface="David" panose="020E0502060401010101" pitchFamily="34" charset="-79"/>
              </a:rPr>
              <a:t>Microsoft</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33651" y="2241075"/>
            <a:ext cx="7295155" cy="3939540"/>
          </a:xfrm>
          <a:prstGeom prst="rect">
            <a:avLst/>
          </a:prstGeom>
          <a:solidFill>
            <a:schemeClr val="bg1">
              <a:lumMod val="95000"/>
            </a:schemeClr>
          </a:solidFill>
          <a:ln>
            <a:noFill/>
          </a:ln>
          <a:effectLst/>
        </p:spPr>
        <p:txBody>
          <a:bodyPr wrap="square" lIns="0" tIns="0" rIns="0"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MS-DOS</a:t>
            </a:r>
            <a:r>
              <a:rPr lang="he-IL" altLang="en-US" sz="1600" dirty="0">
                <a:latin typeface="David" panose="020E0502060401010101" pitchFamily="34" charset="-79"/>
                <a:ea typeface="Times New Roman" panose="02020603050405020304" pitchFamily="18" charset="0"/>
                <a:cs typeface="David" panose="020E0502060401010101" pitchFamily="34" charset="-79"/>
              </a:rPr>
              <a:t>: מערכת הפעלה לא גרפית, שווקה בערך 1981-1996 </a:t>
            </a:r>
            <a:endParaRPr lang="en-US" altLang="en-US" sz="1600" dirty="0">
              <a:latin typeface="David" panose="020E0502060401010101" pitchFamily="34" charset="-79"/>
              <a:ea typeface="Times New Roman" panose="02020603050405020304" pitchFamily="18" charset="0"/>
              <a:cs typeface="David" panose="020E0502060401010101" pitchFamily="34" charset="-79"/>
            </a:endParaRPr>
          </a:p>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Windows</a:t>
            </a:r>
            <a:r>
              <a:rPr lang="he-IL" altLang="en-US" sz="1600" dirty="0">
                <a:latin typeface="David" panose="020E0502060401010101" pitchFamily="34" charset="-79"/>
                <a:ea typeface="Times New Roman" panose="02020603050405020304" pitchFamily="18" charset="0"/>
                <a:cs typeface="David" panose="020E0502060401010101" pitchFamily="34" charset="-79"/>
              </a:rPr>
              <a:t>: מערכת ההפעלה השולטת היום בשוק. מערכת זו שווקה ומשווקת במגוון גרסאות: </a:t>
            </a:r>
            <a:endParaRPr lang="en-US" altLang="en-US" sz="1600" dirty="0">
              <a:latin typeface="David" panose="020E0502060401010101" pitchFamily="34" charset="-79"/>
              <a:ea typeface="Times New Roman" panose="02020603050405020304" pitchFamily="18" charset="0"/>
              <a:cs typeface="David" panose="020E0502060401010101" pitchFamily="34" charset="-79"/>
            </a:endParaRPr>
          </a:p>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Windows NT</a:t>
            </a:r>
            <a:r>
              <a:rPr lang="he-IL" altLang="en-US" sz="1600" dirty="0">
                <a:latin typeface="David" panose="020E0502060401010101" pitchFamily="34" charset="-79"/>
                <a:ea typeface="Times New Roman" panose="02020603050405020304" pitchFamily="18" charset="0"/>
                <a:cs typeface="David" panose="020E0502060401010101" pitchFamily="34" charset="-79"/>
              </a:rPr>
              <a:t> בגרסאות 3.1, 3.5, 3.5.1, ו-4, כל אחת בגרסת שרת ותחנת עבודה. שווקו בערך 1993-2000 </a:t>
            </a:r>
            <a:endParaRPr lang="en-US" altLang="en-US" sz="1600" dirty="0">
              <a:latin typeface="David" panose="020E0502060401010101" pitchFamily="34" charset="-79"/>
              <a:cs typeface="David" panose="020E0502060401010101" pitchFamily="34" charset="-79"/>
            </a:endParaRPr>
          </a:p>
          <a:p>
            <a:pPr algn="r" rtl="1">
              <a:buFontTx/>
              <a:buChar char="•"/>
            </a:pPr>
            <a:r>
              <a:rPr lang="en-US" altLang="en-US" sz="1600" dirty="0">
                <a:latin typeface="David" panose="020E0502060401010101" pitchFamily="34" charset="-79"/>
                <a:cs typeface="David" panose="020E0502060401010101" pitchFamily="34" charset="-79"/>
              </a:rPr>
              <a:t>Windows 2000</a:t>
            </a:r>
            <a:r>
              <a:rPr lang="he-IL" altLang="en-US" sz="1600" dirty="0">
                <a:latin typeface="David" panose="020E0502060401010101" pitchFamily="34" charset="-79"/>
                <a:ea typeface="Times New Roman" panose="02020603050405020304" pitchFamily="18" charset="0"/>
                <a:cs typeface="David" panose="020E0502060401010101" pitchFamily="34" charset="-79"/>
              </a:rPr>
              <a:t>: למעשה, מבוססת על חלונות </a:t>
            </a:r>
            <a:r>
              <a:rPr lang="en-US" altLang="en-US" sz="1600" dirty="0">
                <a:latin typeface="David" panose="020E0502060401010101" pitchFamily="34" charset="-79"/>
                <a:ea typeface="Times New Roman" panose="02020603050405020304" pitchFamily="18" charset="0"/>
                <a:cs typeface="David" panose="020E0502060401010101" pitchFamily="34" charset="-79"/>
              </a:rPr>
              <a:t>NT</a:t>
            </a:r>
            <a:r>
              <a:rPr lang="he-IL" altLang="en-US" sz="1600" dirty="0">
                <a:latin typeface="David" panose="020E0502060401010101" pitchFamily="34" charset="-79"/>
                <a:ea typeface="Times New Roman" panose="02020603050405020304" pitchFamily="18" charset="0"/>
                <a:cs typeface="David" panose="020E0502060401010101" pitchFamily="34" charset="-79"/>
              </a:rPr>
              <a:t> בגרסה 5.0. שווק במספר גרסאות בהבדלי יכולת בערך 2000-2002 </a:t>
            </a:r>
            <a:endParaRPr lang="en-US" altLang="en-US" sz="1600" dirty="0">
              <a:latin typeface="David" panose="020E0502060401010101" pitchFamily="34" charset="-79"/>
              <a:ea typeface="Times New Roman" panose="02020603050405020304" pitchFamily="18" charset="0"/>
              <a:cs typeface="David" panose="020E0502060401010101" pitchFamily="34" charset="-79"/>
            </a:endParaRPr>
          </a:p>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Windows XP</a:t>
            </a:r>
            <a:r>
              <a:rPr lang="he-IL" altLang="en-US" sz="1600" dirty="0">
                <a:latin typeface="David" panose="020E0502060401010101" pitchFamily="34" charset="-79"/>
                <a:ea typeface="Times New Roman" panose="02020603050405020304" pitchFamily="18" charset="0"/>
                <a:cs typeface="David" panose="020E0502060401010101" pitchFamily="34" charset="-79"/>
              </a:rPr>
              <a:t>: למעשה, מבוססת על חלונות </a:t>
            </a:r>
            <a:r>
              <a:rPr lang="en-US" altLang="en-US" sz="1600" dirty="0">
                <a:latin typeface="David" panose="020E0502060401010101" pitchFamily="34" charset="-79"/>
                <a:cs typeface="David" panose="020E0502060401010101" pitchFamily="34" charset="-79"/>
              </a:rPr>
              <a:t>NT</a:t>
            </a:r>
            <a:r>
              <a:rPr lang="he-IL" altLang="en-US" sz="1600" dirty="0">
                <a:latin typeface="David" panose="020E0502060401010101" pitchFamily="34" charset="-79"/>
                <a:ea typeface="Times New Roman" panose="02020603050405020304" pitchFamily="18" charset="0"/>
                <a:cs typeface="David" panose="020E0502060401010101" pitchFamily="34" charset="-79"/>
              </a:rPr>
              <a:t> בגרסה 5.1. ישנה גרסה ביתית ומקצועית. משווקת מ-2001 ואילך. </a:t>
            </a:r>
            <a:endParaRPr lang="en-US" altLang="en-US" sz="1600" dirty="0">
              <a:latin typeface="David" panose="020E0502060401010101" pitchFamily="34" charset="-79"/>
              <a:ea typeface="Times New Roman" panose="02020603050405020304" pitchFamily="18" charset="0"/>
              <a:cs typeface="David" panose="020E0502060401010101" pitchFamily="34" charset="-79"/>
            </a:endParaRPr>
          </a:p>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Windows Server 2003</a:t>
            </a:r>
            <a:r>
              <a:rPr lang="he-IL" altLang="en-US" sz="1600" dirty="0">
                <a:latin typeface="David" panose="020E0502060401010101" pitchFamily="34" charset="-79"/>
                <a:ea typeface="Times New Roman" panose="02020603050405020304" pitchFamily="18" charset="0"/>
                <a:cs typeface="David" panose="020E0502060401010101" pitchFamily="34" charset="-79"/>
              </a:rPr>
              <a:t>: גרסה של </a:t>
            </a:r>
            <a:r>
              <a:rPr lang="en-US" altLang="en-US" sz="1600" dirty="0">
                <a:latin typeface="David" panose="020E0502060401010101" pitchFamily="34" charset="-79"/>
                <a:ea typeface="Times New Roman" panose="02020603050405020304" pitchFamily="18" charset="0"/>
                <a:cs typeface="David" panose="020E0502060401010101" pitchFamily="34" charset="-79"/>
              </a:rPr>
              <a:t>Windows XP</a:t>
            </a:r>
            <a:r>
              <a:rPr lang="he-IL" altLang="en-US" sz="1600" dirty="0">
                <a:latin typeface="David" panose="020E0502060401010101" pitchFamily="34" charset="-79"/>
                <a:ea typeface="Times New Roman" panose="02020603050405020304" pitchFamily="18" charset="0"/>
                <a:cs typeface="David" panose="020E0502060401010101" pitchFamily="34" charset="-79"/>
              </a:rPr>
              <a:t> המיועדת </a:t>
            </a:r>
            <a:r>
              <a:rPr lang="he-IL" altLang="en-US" sz="1600" dirty="0" err="1">
                <a:latin typeface="David" panose="020E0502060401010101" pitchFamily="34" charset="-79"/>
                <a:ea typeface="Times New Roman" panose="02020603050405020304" pitchFamily="18" charset="0"/>
                <a:cs typeface="David" panose="020E0502060401010101" pitchFamily="34" charset="-79"/>
              </a:rPr>
              <a:t>לשרתים.משווקת</a:t>
            </a:r>
            <a:r>
              <a:rPr lang="he-IL" altLang="en-US" sz="1600" dirty="0">
                <a:latin typeface="David" panose="020E0502060401010101" pitchFamily="34" charset="-79"/>
                <a:ea typeface="Times New Roman" panose="02020603050405020304" pitchFamily="18" charset="0"/>
                <a:cs typeface="David" panose="020E0502060401010101" pitchFamily="34" charset="-79"/>
              </a:rPr>
              <a:t> משנת 2003 ואילך. </a:t>
            </a:r>
            <a:endParaRPr lang="en-US" altLang="en-US" sz="1600" dirty="0">
              <a:latin typeface="David" panose="020E0502060401010101" pitchFamily="34" charset="-79"/>
              <a:ea typeface="Times New Roman" panose="02020603050405020304" pitchFamily="18" charset="0"/>
              <a:cs typeface="David" panose="020E0502060401010101" pitchFamily="34" charset="-79"/>
            </a:endParaRPr>
          </a:p>
          <a:p>
            <a:pPr algn="r" rtl="1">
              <a:buFontTx/>
              <a:buChar char="•"/>
            </a:pPr>
            <a:r>
              <a:rPr lang="en-US" altLang="en-US" sz="1600" dirty="0">
                <a:latin typeface="David" panose="020E0502060401010101" pitchFamily="34" charset="-79"/>
                <a:ea typeface="Times New Roman" panose="02020603050405020304" pitchFamily="18" charset="0"/>
                <a:cs typeface="David" panose="020E0502060401010101" pitchFamily="34" charset="-79"/>
              </a:rPr>
              <a:t>Windows Vista</a:t>
            </a:r>
            <a:r>
              <a:rPr lang="he-IL" altLang="en-US" sz="1600" dirty="0">
                <a:latin typeface="David" panose="020E0502060401010101" pitchFamily="34" charset="-79"/>
                <a:cs typeface="David" panose="020E0502060401010101" pitchFamily="34" charset="-79"/>
              </a:rPr>
              <a:t>: מערכת ההפעלה החדשה יותר של </a:t>
            </a:r>
            <a:r>
              <a:rPr lang="en-US" altLang="en-US" sz="1600" dirty="0">
                <a:latin typeface="David" panose="020E0502060401010101" pitchFamily="34" charset="-79"/>
                <a:cs typeface="David" panose="020E0502060401010101" pitchFamily="34" charset="-79"/>
              </a:rPr>
              <a:t>Microsoft</a:t>
            </a:r>
            <a:r>
              <a:rPr lang="he-IL" altLang="en-US" sz="1600" dirty="0">
                <a:latin typeface="David" panose="020E0502060401010101" pitchFamily="34" charset="-79"/>
                <a:cs typeface="David" panose="020E0502060401010101" pitchFamily="34" charset="-79"/>
              </a:rPr>
              <a:t> משווקת ב- 5 גרסאות שונות מחודש ינואר 2007. </a:t>
            </a:r>
            <a:endParaRPr lang="en-US" altLang="en-US" sz="1600" dirty="0">
              <a:latin typeface="David" panose="020E0502060401010101" pitchFamily="34" charset="-79"/>
              <a:cs typeface="David" panose="020E0502060401010101" pitchFamily="34" charset="-79"/>
            </a:endParaRPr>
          </a:p>
          <a:p>
            <a:pPr algn="r" rtl="1">
              <a:buFontTx/>
              <a:buChar char="•"/>
            </a:pPr>
            <a:r>
              <a:rPr lang="en-US" altLang="en-US" sz="1600" dirty="0">
                <a:latin typeface="David" panose="020E0502060401010101" pitchFamily="34" charset="-79"/>
                <a:cs typeface="David" panose="020E0502060401010101" pitchFamily="34" charset="-79"/>
              </a:rPr>
              <a:t>Windows CE</a:t>
            </a:r>
            <a:r>
              <a:rPr lang="he-IL" altLang="en-US" sz="1600" dirty="0">
                <a:latin typeface="David" panose="020E0502060401010101" pitchFamily="34" charset="-79"/>
                <a:cs typeface="David" panose="020E0502060401010101" pitchFamily="34" charset="-79"/>
              </a:rPr>
              <a:t>: </a:t>
            </a:r>
            <a:r>
              <a:rPr lang="he-IL" altLang="en-US" sz="1600" dirty="0" err="1">
                <a:latin typeface="David" panose="020E0502060401010101" pitchFamily="34" charset="-79"/>
                <a:cs typeface="David" panose="020E0502060401010101" pitchFamily="34" charset="-79"/>
              </a:rPr>
              <a:t>גירסת</a:t>
            </a:r>
            <a:r>
              <a:rPr lang="he-IL" altLang="en-US" sz="1600" dirty="0">
                <a:latin typeface="David" panose="020E0502060401010101" pitchFamily="34" charset="-79"/>
                <a:cs typeface="David" panose="020E0502060401010101" pitchFamily="34" charset="-79"/>
              </a:rPr>
              <a:t> "</a:t>
            </a:r>
            <a:r>
              <a:rPr lang="en-US" altLang="en-US" sz="1600" dirty="0">
                <a:latin typeface="David" panose="020E0502060401010101" pitchFamily="34" charset="-79"/>
                <a:cs typeface="David" panose="020E0502060401010101" pitchFamily="34" charset="-79"/>
              </a:rPr>
              <a:t>Windows</a:t>
            </a:r>
            <a:r>
              <a:rPr lang="he-IL" altLang="en-US" sz="1600" dirty="0">
                <a:latin typeface="David" panose="020E0502060401010101" pitchFamily="34" charset="-79"/>
                <a:cs typeface="David" panose="020E0502060401010101" pitchFamily="34" charset="-79"/>
              </a:rPr>
              <a:t>" למחשבי כף-יד </a:t>
            </a:r>
            <a:endParaRPr lang="en-US" altLang="en-US" sz="1600" dirty="0">
              <a:latin typeface="David" panose="020E0502060401010101" pitchFamily="34" charset="-79"/>
              <a:cs typeface="David" panose="020E0502060401010101" pitchFamily="34" charset="-79"/>
            </a:endParaRPr>
          </a:p>
          <a:p>
            <a:pPr algn="r" rtl="1">
              <a:buFontTx/>
              <a:buChar char="•"/>
            </a:pPr>
            <a:r>
              <a:rPr lang="en-US" altLang="en-US" sz="1600" dirty="0">
                <a:latin typeface="David" panose="020E0502060401010101" pitchFamily="34" charset="-79"/>
                <a:cs typeface="David" panose="020E0502060401010101" pitchFamily="34" charset="-79"/>
              </a:rPr>
              <a:t>Windows 7</a:t>
            </a:r>
          </a:p>
          <a:p>
            <a:pPr algn="r" rtl="1">
              <a:buFontTx/>
              <a:buChar char="•"/>
            </a:pPr>
            <a:r>
              <a:rPr lang="en-US" altLang="en-US" sz="1600" dirty="0">
                <a:latin typeface="David" panose="020E0502060401010101" pitchFamily="34" charset="-79"/>
                <a:cs typeface="David" panose="020E0502060401010101" pitchFamily="34" charset="-79"/>
              </a:rPr>
              <a:t>Windows 8</a:t>
            </a:r>
          </a:p>
          <a:p>
            <a:pPr algn="r" rtl="1"/>
            <a:r>
              <a:rPr lang="he-IL" altLang="en-US" sz="1600" dirty="0">
                <a:latin typeface="David" panose="020E0502060401010101" pitchFamily="34" charset="-79"/>
                <a:cs typeface="David" panose="020E0502060401010101" pitchFamily="34" charset="-79"/>
              </a:rPr>
              <a:t>למרות </a:t>
            </a:r>
            <a:r>
              <a:rPr lang="he-IL" altLang="en-US" sz="1600" dirty="0" err="1">
                <a:latin typeface="David" panose="020E0502060401010101" pitchFamily="34" charset="-79"/>
                <a:cs typeface="David" panose="020E0502060401010101" pitchFamily="34" charset="-79"/>
              </a:rPr>
              <a:t>הבילבול</a:t>
            </a:r>
            <a:r>
              <a:rPr lang="en-US" altLang="en-US" sz="1600" dirty="0">
                <a:latin typeface="David" panose="020E0502060401010101" pitchFamily="34" charset="-79"/>
                <a:cs typeface="David" panose="020E0502060401010101" pitchFamily="34" charset="-79"/>
              </a:rPr>
              <a:t>, Windows 1-3, 9x</a:t>
            </a:r>
            <a:r>
              <a:rPr lang="he-IL" altLang="en-US" sz="1600" dirty="0">
                <a:latin typeface="David" panose="020E0502060401010101" pitchFamily="34" charset="-79"/>
                <a:cs typeface="David" panose="020E0502060401010101" pitchFamily="34" charset="-79"/>
              </a:rPr>
              <a:t> ו</a:t>
            </a:r>
            <a:r>
              <a:rPr lang="en-US" altLang="en-US" sz="1600" dirty="0">
                <a:latin typeface="David" panose="020E0502060401010101" pitchFamily="34" charset="-79"/>
                <a:cs typeface="David" panose="020E0502060401010101" pitchFamily="34" charset="-79"/>
              </a:rPr>
              <a:t>-ME</a:t>
            </a:r>
            <a:r>
              <a:rPr lang="he-IL" altLang="en-US" sz="1600" dirty="0">
                <a:latin typeface="David" panose="020E0502060401010101" pitchFamily="34" charset="-79"/>
                <a:cs typeface="David" panose="020E0502060401010101" pitchFamily="34" charset="-79"/>
              </a:rPr>
              <a:t> אינן מערכות הפעלה, אלא ממשק גרפי הרץ על גבי</a:t>
            </a:r>
            <a:r>
              <a:rPr lang="en-US" altLang="en-US" sz="1600" dirty="0">
                <a:latin typeface="David" panose="020E0502060401010101" pitchFamily="34" charset="-79"/>
                <a:cs typeface="David" panose="020E0502060401010101" pitchFamily="34" charset="-79"/>
              </a:rPr>
              <a:t> MS-DOS </a:t>
            </a:r>
          </a:p>
        </p:txBody>
      </p:sp>
      <p:pic>
        <p:nvPicPr>
          <p:cNvPr id="13314" name="Picture 13" descr="Microsoft logo"/>
          <p:cNvPicPr>
            <a:picLocks noChangeAspect="1" noChangeArrowheads="1"/>
          </p:cNvPicPr>
          <p:nvPr/>
        </p:nvPicPr>
        <p:blipFill rotWithShape="1">
          <a:blip r:embed="rId3">
            <a:extLst>
              <a:ext uri="{28A0092B-C50C-407E-A947-70E740481C1C}">
                <a14:useLocalDpi xmlns:a14="http://schemas.microsoft.com/office/drawing/2010/main" val="0"/>
              </a:ext>
            </a:extLst>
          </a:blip>
          <a:srcRect b="21204"/>
          <a:stretch/>
        </p:blipFill>
        <p:spPr bwMode="auto">
          <a:xfrm>
            <a:off x="1066800" y="1524000"/>
            <a:ext cx="10620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536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AFF0237-98BC-4C16-B0F0-8578C4ACA000}" type="slidenum">
              <a:rPr lang="en-US" altLang="en-US" sz="1400"/>
              <a:pPr>
                <a:spcBef>
                  <a:spcPct val="0"/>
                </a:spcBef>
                <a:buFontTx/>
                <a:buNone/>
              </a:pPr>
              <a:t>18</a:t>
            </a:fld>
            <a:endParaRPr lang="en-US" altLang="en-US" sz="1400"/>
          </a:p>
        </p:txBody>
      </p:sp>
      <p:sp>
        <p:nvSpPr>
          <p:cNvPr id="1536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91935" y="1568449"/>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משפחת </a:t>
            </a:r>
            <a:r>
              <a:rPr lang="en-US" b="1" dirty="0">
                <a:latin typeface="David" panose="020E0502060401010101" pitchFamily="34" charset="-79"/>
                <a:cs typeface="David" panose="020E0502060401010101" pitchFamily="34" charset="-79"/>
              </a:rPr>
              <a:t>UNIX</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14400" y="3344863"/>
            <a:ext cx="7324825" cy="1660525"/>
          </a:xfrm>
          <a:prstGeom prst="rect">
            <a:avLst/>
          </a:prstGeom>
          <a:solidFill>
            <a:schemeClr val="bg1">
              <a:lumMod val="95000"/>
            </a:schemeClr>
          </a:solidFill>
          <a:ln>
            <a:noFill/>
          </a:ln>
          <a:effectLst/>
        </p:spPr>
        <p:txBody>
          <a:bodyPr wrap="square" lIns="0" tIns="0" rIns="0" bIns="0" anchor="ctr">
            <a:spAutoFit/>
          </a:bodyPr>
          <a:lstStyle/>
          <a:p>
            <a:pPr marL="285750" indent="-285750" algn="r" rtl="1" eaLnBrk="1" hangingPunct="1">
              <a:buFont typeface="Arial" panose="020B0604020202020204" pitchFamily="34" charset="0"/>
              <a:buChar char="•"/>
              <a:defRPr/>
            </a:pPr>
            <a:r>
              <a:rPr lang="en-US" b="1" dirty="0">
                <a:latin typeface="David" panose="020E0502060401010101" pitchFamily="34" charset="-79"/>
                <a:cs typeface="David" panose="020E0502060401010101" pitchFamily="34" charset="-79"/>
              </a:rPr>
              <a:t>Unix</a:t>
            </a:r>
            <a:r>
              <a:rPr lang="he-IL" b="1" dirty="0">
                <a:latin typeface="David" panose="020E0502060401010101" pitchFamily="34" charset="-79"/>
                <a:cs typeface="David" panose="020E0502060401010101" pitchFamily="34" charset="-79"/>
              </a:rPr>
              <a:t>:</a:t>
            </a:r>
            <a:r>
              <a:rPr lang="he-IL" dirty="0">
                <a:latin typeface="David" panose="020E0502060401010101" pitchFamily="34" charset="-79"/>
                <a:cs typeface="David" panose="020E0502060401010101" pitchFamily="34" charset="-79"/>
              </a:rPr>
              <a:t> 	מערכת הפעלה נפוצה, בעלת ניבים רבים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AIX</a:t>
            </a:r>
            <a:r>
              <a:rPr lang="he-IL" dirty="0">
                <a:latin typeface="David" panose="020E0502060401010101" pitchFamily="34" charset="-79"/>
                <a:cs typeface="David" panose="020E0502060401010101" pitchFamily="34" charset="-79"/>
              </a:rPr>
              <a:t>: 	גרסת מערכת ההפעלה </a:t>
            </a:r>
            <a:r>
              <a:rPr lang="en-US" dirty="0">
                <a:latin typeface="David" panose="020E0502060401010101" pitchFamily="34" charset="-79"/>
                <a:cs typeface="David" panose="020E0502060401010101" pitchFamily="34" charset="-79"/>
              </a:rPr>
              <a:t>Unix</a:t>
            </a:r>
            <a:r>
              <a:rPr lang="he-IL" dirty="0">
                <a:latin typeface="David" panose="020E0502060401010101" pitchFamily="34" charset="-79"/>
                <a:cs typeface="David" panose="020E0502060401010101" pitchFamily="34" charset="-79"/>
              </a:rPr>
              <a:t> של חברת </a:t>
            </a:r>
            <a:r>
              <a:rPr lang="en-US" dirty="0">
                <a:latin typeface="David" panose="020E0502060401010101" pitchFamily="34" charset="-79"/>
                <a:cs typeface="David" panose="020E0502060401010101" pitchFamily="34" charset="-79"/>
              </a:rPr>
              <a:t>IBM</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HP-UX</a:t>
            </a:r>
            <a:r>
              <a:rPr lang="he-IL" dirty="0">
                <a:latin typeface="David" panose="020E0502060401010101" pitchFamily="34" charset="-79"/>
                <a:cs typeface="David" panose="020E0502060401010101" pitchFamily="34" charset="-79"/>
              </a:rPr>
              <a:t>: 	גרסת מערכת ההפעלה </a:t>
            </a:r>
            <a:r>
              <a:rPr lang="en-US" dirty="0">
                <a:latin typeface="David" panose="020E0502060401010101" pitchFamily="34" charset="-79"/>
                <a:cs typeface="David" panose="020E0502060401010101" pitchFamily="34" charset="-79"/>
              </a:rPr>
              <a:t>Unix</a:t>
            </a:r>
            <a:r>
              <a:rPr lang="he-IL" dirty="0">
                <a:latin typeface="David" panose="020E0502060401010101" pitchFamily="34" charset="-79"/>
                <a:cs typeface="David" panose="020E0502060401010101" pitchFamily="34" charset="-79"/>
              </a:rPr>
              <a:t> של חברת </a:t>
            </a:r>
            <a:r>
              <a:rPr lang="en-US" dirty="0">
                <a:latin typeface="David" panose="020E0502060401010101" pitchFamily="34" charset="-79"/>
                <a:cs typeface="David" panose="020E0502060401010101" pitchFamily="34" charset="-79"/>
              </a:rPr>
              <a:t>HP</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b="1" dirty="0">
                <a:latin typeface="David" panose="020E0502060401010101" pitchFamily="34" charset="-79"/>
                <a:cs typeface="David" panose="020E0502060401010101" pitchFamily="34" charset="-79"/>
              </a:rPr>
              <a:t>Solaris</a:t>
            </a:r>
            <a:r>
              <a:rPr lang="he-IL" dirty="0">
                <a:latin typeface="David" panose="020E0502060401010101" pitchFamily="34" charset="-79"/>
                <a:cs typeface="David" panose="020E0502060401010101" pitchFamily="34" charset="-79"/>
              </a:rPr>
              <a:t>: 	מערכת הפעלה למחשביה של חברת </a:t>
            </a:r>
            <a:r>
              <a:rPr lang="en-US" dirty="0">
                <a:latin typeface="David" panose="020E0502060401010101" pitchFamily="34" charset="-79"/>
                <a:cs typeface="David" panose="020E0502060401010101" pitchFamily="34" charset="-79"/>
              </a:rPr>
              <a:t>SUN</a:t>
            </a:r>
            <a:r>
              <a:rPr lang="he-IL" dirty="0">
                <a:latin typeface="David" panose="020E0502060401010101" pitchFamily="34" charset="-79"/>
                <a:cs typeface="David" panose="020E0502060401010101" pitchFamily="34" charset="-79"/>
              </a:rPr>
              <a:t>, ניב של </a:t>
            </a:r>
            <a:r>
              <a:rPr lang="en-US" dirty="0">
                <a:latin typeface="David" panose="020E0502060401010101" pitchFamily="34" charset="-79"/>
                <a:cs typeface="David" panose="020E0502060401010101" pitchFamily="34" charset="-79"/>
              </a:rPr>
              <a:t>Unix</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SunOS</a:t>
            </a:r>
            <a:r>
              <a:rPr lang="he-IL" dirty="0">
                <a:latin typeface="David" panose="020E0502060401010101" pitchFamily="34" charset="-79"/>
                <a:cs typeface="David" panose="020E0502060401010101" pitchFamily="34" charset="-79"/>
              </a:rPr>
              <a:t>: 	מערכת ההפעלה הישנה של סאן שהוחלפה על ידי </a:t>
            </a:r>
            <a:r>
              <a:rPr lang="en-US" dirty="0">
                <a:latin typeface="David" panose="020E0502060401010101" pitchFamily="34" charset="-79"/>
                <a:cs typeface="David" panose="020E0502060401010101" pitchFamily="34" charset="-79"/>
              </a:rPr>
              <a:t>Solaris</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IRIX </a:t>
            </a:r>
            <a:r>
              <a:rPr lang="he-IL" dirty="0">
                <a:latin typeface="David" panose="020E0502060401010101" pitchFamily="34" charset="-79"/>
                <a:cs typeface="David" panose="020E0502060401010101" pitchFamily="34" charset="-79"/>
              </a:rPr>
              <a:t>	של סיליקון </a:t>
            </a:r>
            <a:r>
              <a:rPr lang="he-IL" dirty="0" err="1">
                <a:latin typeface="David" panose="020E0502060401010101" pitchFamily="34" charset="-79"/>
                <a:cs typeface="David" panose="020E0502060401010101" pitchFamily="34" charset="-79"/>
              </a:rPr>
              <a:t>גרפיקס</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p:txBody>
      </p:sp>
      <p:pic>
        <p:nvPicPr>
          <p:cNvPr id="15373" name="Picture 15" descr="https://www.colocationamerica.com/picts/articles/unix.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843087"/>
            <a:ext cx="3214688"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438400" y="5670828"/>
            <a:ext cx="2826415" cy="369332"/>
          </a:xfrm>
          <a:prstGeom prst="rect">
            <a:avLst/>
          </a:prstGeom>
        </p:spPr>
        <p:txBody>
          <a:bodyPr wrap="none">
            <a:spAutoFit/>
          </a:bodyPr>
          <a:lstStyle/>
          <a:p>
            <a:r>
              <a:rPr lang="en-US" dirty="0">
                <a:solidFill>
                  <a:srgbClr val="252525"/>
                </a:solidFill>
                <a:hlinkClick r:id="rId4"/>
              </a:rPr>
              <a:t>Evolution of </a:t>
            </a:r>
            <a:r>
              <a:rPr lang="en-US" dirty="0">
                <a:solidFill>
                  <a:srgbClr val="0B0080"/>
                </a:solidFill>
                <a:hlinkClick r:id="rId4"/>
              </a:rPr>
              <a:t>Unix</a:t>
            </a:r>
            <a:r>
              <a:rPr lang="en-US" dirty="0">
                <a:solidFill>
                  <a:srgbClr val="252525"/>
                </a:solidFill>
                <a:hlinkClick r:id="rId4"/>
              </a:rPr>
              <a:t> systems</a:t>
            </a:r>
            <a:endParaRPr lang="en-US" dirty="0"/>
          </a:p>
        </p:txBody>
      </p:sp>
      <p:pic>
        <p:nvPicPr>
          <p:cNvPr id="1026" name="Picture 2" descr="http://upload.wikimedia.org/wikipedia/commons/thumb/7/77/Unix_history-simple.svg/800px-Unix_history-simple.sv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74965" y="5181977"/>
            <a:ext cx="1774187" cy="118205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C89E6E2-9987-49FE-B93D-CD4760EB247F}" type="slidenum">
              <a:rPr lang="en-US" altLang="en-US" sz="1400"/>
              <a:pPr>
                <a:spcBef>
                  <a:spcPct val="0"/>
                </a:spcBef>
                <a:buFontTx/>
                <a:buNone/>
              </a:pPr>
              <a:t>19</a:t>
            </a:fld>
            <a:endParaRPr lang="en-US" altLang="en-US" sz="1400"/>
          </a:p>
        </p:txBody>
      </p:sp>
      <p:sp>
        <p:nvSpPr>
          <p:cNvPr id="1741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71206" y="1552567"/>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משפחת </a:t>
            </a:r>
            <a:r>
              <a:rPr lang="en-US" b="1" dirty="0">
                <a:latin typeface="David" panose="020E0502060401010101" pitchFamily="34" charset="-79"/>
                <a:cs typeface="David" panose="020E0502060401010101" pitchFamily="34" charset="-79"/>
              </a:rPr>
              <a:t>LINUX</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14401" y="2374900"/>
            <a:ext cx="7314406" cy="3600450"/>
          </a:xfrm>
          <a:prstGeom prst="rect">
            <a:avLst/>
          </a:prstGeom>
          <a:solidFill>
            <a:schemeClr val="bg1">
              <a:lumMod val="95000"/>
            </a:schemeClr>
          </a:solidFill>
          <a:ln>
            <a:noFill/>
          </a:ln>
          <a:effectLst/>
        </p:spPr>
        <p:txBody>
          <a:bodyPr wrap="square" lIns="0" tIns="0" rIns="0" bIns="0" anchor="ctr">
            <a:spAutoFit/>
          </a:bodyPr>
          <a:lstStyle/>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Linux</a:t>
            </a:r>
            <a:r>
              <a:rPr lang="he-IL" dirty="0">
                <a:latin typeface="David" panose="020E0502060401010101" pitchFamily="34" charset="-79"/>
                <a:cs typeface="David" panose="020E0502060401010101" pitchFamily="34" charset="-79"/>
              </a:rPr>
              <a:t>: מערכת הפעלה חופשית. באה במספר רחב של "</a:t>
            </a:r>
            <a:r>
              <a:rPr lang="he-IL" dirty="0" err="1">
                <a:latin typeface="David" panose="020E0502060401010101" pitchFamily="34" charset="-79"/>
                <a:cs typeface="David" panose="020E0502060401010101" pitchFamily="34" charset="-79"/>
              </a:rPr>
              <a:t>הפצות</a:t>
            </a:r>
            <a:r>
              <a:rPr lang="he-IL" dirty="0">
                <a:latin typeface="David" panose="020E0502060401010101" pitchFamily="34" charset="-79"/>
                <a:cs typeface="David" panose="020E0502060401010101" pitchFamily="34" charset="-79"/>
              </a:rPr>
              <a:t>" וגרסאות השונות זו מזו בעיקר בצורת המעטפת הגרפית. בין המוכרות שבהן: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cs typeface="David" panose="020E0502060401010101" pitchFamily="34" charset="-79"/>
              </a:rPr>
              <a:t>דביאן </a:t>
            </a:r>
            <a:r>
              <a:rPr lang="en-US" dirty="0">
                <a:latin typeface="David" panose="020E0502060401010101" pitchFamily="34" charset="-79"/>
                <a:cs typeface="David" panose="020E0502060401010101" pitchFamily="34" charset="-79"/>
              </a:rPr>
              <a:t>GNU</a:t>
            </a:r>
            <a:r>
              <a:rPr lang="he-IL" dirty="0">
                <a:latin typeface="David" panose="020E0502060401010101" pitchFamily="34" charset="-79"/>
                <a:cs typeface="David" panose="020E0502060401010101" pitchFamily="34" charset="-79"/>
              </a:rPr>
              <a:t>/לינוקס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cs typeface="David" panose="020E0502060401010101" pitchFamily="34" charset="-79"/>
              </a:rPr>
              <a:t>אובונטו לינוקס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Suse</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RedHat</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Fedora Core</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err="1">
                <a:latin typeface="David" panose="020E0502060401010101" pitchFamily="34" charset="-79"/>
                <a:cs typeface="David" panose="020E0502060401010101" pitchFamily="34" charset="-79"/>
              </a:rPr>
              <a:t>מנדריבה</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err="1">
                <a:latin typeface="David" panose="020E0502060401010101" pitchFamily="34" charset="-79"/>
                <a:cs typeface="David" panose="020E0502060401010101" pitchFamily="34" charset="-79"/>
              </a:rPr>
              <a:t>ג'נטו</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err="1">
                <a:latin typeface="David" panose="020E0502060401010101" pitchFamily="34" charset="-79"/>
                <a:cs typeface="David" panose="020E0502060401010101" pitchFamily="34" charset="-79"/>
              </a:rPr>
              <a:t>סלאקוור</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Linspire</a:t>
            </a:r>
            <a:r>
              <a:rPr lang="he-IL" dirty="0">
                <a:latin typeface="David" panose="020E0502060401010101" pitchFamily="34" charset="-79"/>
                <a:cs typeface="David" panose="020E0502060401010101" pitchFamily="34" charset="-79"/>
              </a:rPr>
              <a:t> (לשעבר </a:t>
            </a:r>
            <a:r>
              <a:rPr lang="en-US" dirty="0" err="1">
                <a:latin typeface="David" panose="020E0502060401010101" pitchFamily="34" charset="-79"/>
                <a:cs typeface="David" panose="020E0502060401010101" pitchFamily="34" charset="-79"/>
              </a:rPr>
              <a:t>Lindows</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Knoppix</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a:latin typeface="David" panose="020E0502060401010101" pitchFamily="34" charset="-79"/>
                <a:cs typeface="David" panose="020E0502060401010101" pitchFamily="34" charset="-79"/>
              </a:rPr>
              <a:t>גנו/לינוקס כנרת </a:t>
            </a:r>
            <a:endParaRPr lang="en-US" dirty="0">
              <a:latin typeface="David" panose="020E0502060401010101" pitchFamily="34" charset="-79"/>
              <a:cs typeface="David" panose="020E0502060401010101" pitchFamily="34" charset="-79"/>
            </a:endParaRPr>
          </a:p>
        </p:txBody>
      </p:sp>
      <p:pic>
        <p:nvPicPr>
          <p:cNvPr id="17421" name="Picture 4" descr="http://www.xenstreet.com/wp-content/uploads/2013/03/linuxdistributio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0480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8677926-B3D4-49CD-9967-04DBBE7C4556}" type="slidenum">
              <a:rPr lang="en-US" altLang="en-US" sz="1400"/>
              <a:pPr>
                <a:spcBef>
                  <a:spcPct val="0"/>
                </a:spcBef>
                <a:buFontTx/>
                <a:buNone/>
              </a:pPr>
              <a:t>2</a:t>
            </a:fld>
            <a:endParaRPr lang="en-US" altLang="en-US" sz="140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
          <p:cNvPicPr>
            <a:picLocks noChangeAspect="1" noChangeArrowheads="1"/>
          </p:cNvPicPr>
          <p:nvPr/>
        </p:nvPicPr>
        <p:blipFill>
          <a:blip r:embed="rId3">
            <a:extLst>
              <a:ext uri="{28A0092B-C50C-407E-A947-70E740481C1C}">
                <a14:useLocalDpi xmlns:a14="http://schemas.microsoft.com/office/drawing/2010/main" val="0"/>
              </a:ext>
            </a:extLst>
          </a:blip>
          <a:srcRect l="4706" t="523" r="4706" b="653"/>
          <a:stretch>
            <a:fillRect/>
          </a:stretch>
        </p:blipFill>
        <p:spPr bwMode="auto">
          <a:xfrm>
            <a:off x="1905000" y="1960563"/>
            <a:ext cx="5334000" cy="4364037"/>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rgbClr val="99CC00"/>
                </a:solidFill>
              </a14:hiddenFill>
            </a:ext>
            <a:ext uri="{AF507438-7753-43E0-B8FC-AC1667EBCBE1}">
              <a14:hiddenEffects xmlns:a14="http://schemas.microsoft.com/office/drawing/2010/main">
                <a:effectLst>
                  <a:outerShdw dist="35921" dir="2700000" algn="ctr" rotWithShape="0">
                    <a:srgbClr val="666600"/>
                  </a:outerShdw>
                </a:effectLst>
              </a14:hiddenEffects>
            </a:ext>
          </a:extLst>
        </p:spPr>
      </p:pic>
      <p:sp>
        <p:nvSpPr>
          <p:cNvPr id="3" name="Rectangle 2"/>
          <p:cNvSpPr/>
          <p:nvPr/>
        </p:nvSpPr>
        <p:spPr>
          <a:xfrm>
            <a:off x="1905000" y="1438275"/>
            <a:ext cx="5334000" cy="369888"/>
          </a:xfrm>
          <a:prstGeom prst="rect">
            <a:avLst/>
          </a:prstGeom>
          <a:solidFill>
            <a:schemeClr val="bg1">
              <a:lumMod val="95000"/>
            </a:schemeClr>
          </a:solidFill>
        </p:spPr>
        <p:txBody>
          <a:bodyPr>
            <a:spAutoFit/>
          </a:bodyPr>
          <a:lstStyle/>
          <a:p>
            <a:pPr algn="ctr" rtl="1" eaLnBrk="1" hangingPunct="1">
              <a:spcBef>
                <a:spcPts val="0"/>
              </a:spcBef>
              <a:spcAft>
                <a:spcPts val="0"/>
              </a:spcAft>
              <a:defRPr/>
            </a:pPr>
            <a:r>
              <a:rPr lang="he-IL" b="1" dirty="0">
                <a:latin typeface="David" panose="020E0502060401010101" pitchFamily="34" charset="-79"/>
                <a:ea typeface="Times New Roman" panose="02020603050405020304" pitchFamily="18" charset="0"/>
                <a:cs typeface="David" panose="020E0502060401010101" pitchFamily="34" charset="-79"/>
              </a:rPr>
              <a:t>סכמה מלבנים לתיאור עקרונות של מערכת מחשב</a:t>
            </a:r>
            <a:r>
              <a:rPr lang="en-US" b="1" dirty="0">
                <a:latin typeface="David" panose="020E0502060401010101" pitchFamily="34" charset="-79"/>
                <a:ea typeface="Times New Roman" panose="02020603050405020304" pitchFamily="18" charset="0"/>
                <a:cs typeface="David" panose="020E0502060401010101" pitchFamily="34" charset="-79"/>
              </a:rPr>
              <a:t>:</a:t>
            </a:r>
            <a:endParaRPr lang="en-US" sz="1400" dirty="0">
              <a:latin typeface="David" panose="020E0502060401010101" pitchFamily="34" charset="-79"/>
              <a:ea typeface="Times New Roman" panose="02020603050405020304" pitchFamily="18" charset="0"/>
              <a:cs typeface="David" panose="020E0502060401010101" pitchFamily="34" charset="-79"/>
            </a:endParaRPr>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28346551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945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49B8ECA-6425-4FE8-9FE6-E3B44FCA735A}" type="slidenum">
              <a:rPr lang="en-US" altLang="en-US" sz="1400"/>
              <a:pPr>
                <a:spcBef>
                  <a:spcPct val="0"/>
                </a:spcBef>
                <a:buFontTx/>
                <a:buNone/>
              </a:pPr>
              <a:t>20</a:t>
            </a:fld>
            <a:endParaRPr lang="en-US" altLang="en-US" sz="1400"/>
          </a:p>
        </p:txBody>
      </p:sp>
      <p:sp>
        <p:nvSpPr>
          <p:cNvPr id="19460"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1"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2"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3"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71206" y="1534411"/>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משפחת </a:t>
            </a:r>
            <a:r>
              <a:rPr lang="en-US" b="1" dirty="0">
                <a:latin typeface="David" panose="020E0502060401010101" pitchFamily="34" charset="-79"/>
                <a:cs typeface="David" panose="020E0502060401010101" pitchFamily="34" charset="-79"/>
              </a:rPr>
              <a:t>BSD</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14400" y="2133600"/>
            <a:ext cx="7315200" cy="1662113"/>
          </a:xfrm>
          <a:prstGeom prst="rect">
            <a:avLst/>
          </a:prstGeom>
          <a:solidFill>
            <a:schemeClr val="bg1">
              <a:lumMod val="95000"/>
            </a:schemeClr>
          </a:solidFill>
          <a:ln>
            <a:noFill/>
          </a:ln>
          <a:effectLst/>
        </p:spPr>
        <p:txBody>
          <a:bodyPr wrap="square" lIns="0" tIns="0" rIns="0" bIns="0" anchor="ctr">
            <a:spAutoFit/>
          </a:bodyPr>
          <a:lstStyle/>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BSD</a:t>
            </a:r>
            <a:r>
              <a:rPr lang="he-IL" dirty="0">
                <a:latin typeface="David" panose="020E0502060401010101" pitchFamily="34" charset="-79"/>
                <a:cs typeface="David" panose="020E0502060401010101" pitchFamily="34" charset="-79"/>
              </a:rPr>
              <a:t>: מערכת-הפעלה מבוססת </a:t>
            </a:r>
            <a:r>
              <a:rPr lang="en-US" dirty="0">
                <a:latin typeface="David" panose="020E0502060401010101" pitchFamily="34" charset="-79"/>
                <a:cs typeface="David" panose="020E0502060401010101" pitchFamily="34" charset="-79"/>
              </a:rPr>
              <a:t>Unix</a:t>
            </a:r>
            <a:r>
              <a:rPr lang="he-IL" dirty="0">
                <a:latin typeface="David" panose="020E0502060401010101" pitchFamily="34" charset="-79"/>
                <a:cs typeface="David" panose="020E0502060401010101" pitchFamily="34" charset="-79"/>
              </a:rPr>
              <a:t> עם מספר זנים.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OS X</a:t>
            </a:r>
            <a:r>
              <a:rPr lang="he-IL" dirty="0">
                <a:latin typeface="David" panose="020E0502060401010101" pitchFamily="34" charset="-79"/>
                <a:cs typeface="David" panose="020E0502060401010101" pitchFamily="34" charset="-79"/>
              </a:rPr>
              <a:t> מערכת ההפעלה האחרונה של אפל (מוכרת גם כמערכת הפעלה 10).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FreeBSD</a:t>
            </a:r>
            <a:r>
              <a:rPr lang="he-IL" dirty="0">
                <a:latin typeface="David" panose="020E0502060401010101" pitchFamily="34" charset="-79"/>
                <a:cs typeface="David" panose="020E0502060401010101" pitchFamily="34" charset="-79"/>
              </a:rPr>
              <a:t> הזן הפופולרי ביותר של </a:t>
            </a:r>
            <a:r>
              <a:rPr lang="en-US" dirty="0">
                <a:latin typeface="David" panose="020E0502060401010101" pitchFamily="34" charset="-79"/>
                <a:cs typeface="David" panose="020E0502060401010101" pitchFamily="34" charset="-79"/>
              </a:rPr>
              <a:t>BSD</a:t>
            </a:r>
            <a:r>
              <a:rPr lang="he-IL" dirty="0">
                <a:latin typeface="David" panose="020E0502060401010101" pitchFamily="34" charset="-79"/>
                <a:cs typeface="David" panose="020E0502060401010101" pitchFamily="34" charset="-79"/>
              </a:rPr>
              <a:t>. מציעה ביצועים טובים ונחשבת פופולרית יותר </a:t>
            </a:r>
            <a:r>
              <a:rPr lang="he-IL" dirty="0" err="1">
                <a:latin typeface="David" panose="020E0502060401010101" pitchFamily="34" charset="-79"/>
                <a:cs typeface="David" panose="020E0502060401010101" pitchFamily="34" charset="-79"/>
              </a:rPr>
              <a:t>מהפצות</a:t>
            </a:r>
            <a:r>
              <a:rPr lang="he-IL" dirty="0">
                <a:latin typeface="David" panose="020E0502060401010101" pitchFamily="34" charset="-79"/>
                <a:cs typeface="David" panose="020E0502060401010101" pitchFamily="34" charset="-79"/>
              </a:rPr>
              <a:t> אחרות. משמשת בסיס גם למערכת ההפעלה 10 של אפל.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NetBSD</a:t>
            </a:r>
            <a:r>
              <a:rPr lang="he-IL" dirty="0">
                <a:latin typeface="David" panose="020E0502060401010101" pitchFamily="34" charset="-79"/>
                <a:cs typeface="David" panose="020E0502060401010101" pitchFamily="34" charset="-79"/>
              </a:rPr>
              <a:t>: הפצה המכוונת לרוץ על כל פלטפורמה אפשרית.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OpenBSD</a:t>
            </a:r>
            <a:r>
              <a:rPr lang="he-IL" dirty="0">
                <a:latin typeface="David" panose="020E0502060401010101" pitchFamily="34" charset="-79"/>
                <a:cs typeface="David" panose="020E0502060401010101" pitchFamily="34" charset="-79"/>
              </a:rPr>
              <a:t>: מתמקדת בבטיחות ואבטחת מידע. משמשת במערכות לניתוב. </a:t>
            </a:r>
            <a:endParaRPr lang="en-US" dirty="0">
              <a:latin typeface="David" panose="020E0502060401010101" pitchFamily="34" charset="-79"/>
              <a:cs typeface="David" panose="020E0502060401010101" pitchFamily="34" charset="-79"/>
            </a:endParaRPr>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150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CC894EE-584F-4B93-80BD-2B007871EAB7}" type="slidenum">
              <a:rPr lang="en-US" altLang="en-US" sz="1400"/>
              <a:pPr>
                <a:spcBef>
                  <a:spcPct val="0"/>
                </a:spcBef>
                <a:buFontTx/>
                <a:buNone/>
              </a:pPr>
              <a:t>21</a:t>
            </a:fld>
            <a:endParaRPr lang="en-US" altLang="en-US" sz="1400"/>
          </a:p>
        </p:txBody>
      </p:sp>
      <p:sp>
        <p:nvSpPr>
          <p:cNvPr id="21508"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72000" y="1593742"/>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משפחת </a:t>
            </a:r>
            <a:r>
              <a:rPr lang="en-US" b="1" dirty="0">
                <a:latin typeface="David" panose="020E0502060401010101" pitchFamily="34" charset="-79"/>
                <a:cs typeface="David" panose="020E0502060401010101" pitchFamily="34" charset="-79"/>
              </a:rPr>
              <a:t>IBM/360</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14400" y="2271713"/>
            <a:ext cx="7315200" cy="2493962"/>
          </a:xfrm>
          <a:prstGeom prst="rect">
            <a:avLst/>
          </a:prstGeom>
          <a:solidFill>
            <a:schemeClr val="bg1">
              <a:lumMod val="95000"/>
            </a:schemeClr>
          </a:solidFill>
          <a:ln>
            <a:noFill/>
          </a:ln>
          <a:effectLst/>
        </p:spPr>
        <p:txBody>
          <a:bodyPr wrap="square" lIns="0" tIns="0" rIns="0" bIns="0" anchor="ctr">
            <a:spAutoFit/>
          </a:bodyPr>
          <a:lstStyle/>
          <a:p>
            <a:pPr marL="285750" indent="-285750" algn="r" rtl="1" eaLnBrk="1" hangingPunct="1">
              <a:buFont typeface="Arial" panose="020B0604020202020204" pitchFamily="34" charset="0"/>
              <a:buChar char="•"/>
              <a:defRPr/>
            </a:pPr>
            <a:r>
              <a:rPr lang="en-US" dirty="0"/>
              <a:t>DOS</a:t>
            </a:r>
            <a:r>
              <a:rPr lang="he-IL" dirty="0"/>
              <a:t> </a:t>
            </a:r>
            <a:endParaRPr lang="en-US" dirty="0"/>
          </a:p>
          <a:p>
            <a:pPr marL="285750" indent="-285750" algn="r" rtl="1" eaLnBrk="1" hangingPunct="1">
              <a:buFont typeface="Arial" panose="020B0604020202020204" pitchFamily="34" charset="0"/>
              <a:buChar char="•"/>
              <a:defRPr/>
            </a:pPr>
            <a:r>
              <a:rPr lang="en-US" dirty="0"/>
              <a:t>DOS/VSE</a:t>
            </a:r>
            <a:r>
              <a:rPr lang="he-IL" dirty="0"/>
              <a:t> </a:t>
            </a:r>
            <a:endParaRPr lang="en-US" dirty="0"/>
          </a:p>
          <a:p>
            <a:pPr marL="285750" indent="-285750" algn="r" rtl="1" eaLnBrk="1" hangingPunct="1">
              <a:buFont typeface="Arial" panose="020B0604020202020204" pitchFamily="34" charset="0"/>
              <a:buChar char="•"/>
              <a:defRPr/>
            </a:pPr>
            <a:r>
              <a:rPr lang="en-US" dirty="0"/>
              <a:t>VSE</a:t>
            </a:r>
            <a:r>
              <a:rPr lang="he-IL" dirty="0"/>
              <a:t> </a:t>
            </a:r>
            <a:endParaRPr lang="en-US" dirty="0"/>
          </a:p>
          <a:p>
            <a:pPr marL="285750" indent="-285750" algn="r" rtl="1" eaLnBrk="1" hangingPunct="1">
              <a:buFont typeface="Arial" panose="020B0604020202020204" pitchFamily="34" charset="0"/>
              <a:buChar char="•"/>
              <a:defRPr/>
            </a:pPr>
            <a:r>
              <a:rPr lang="en-US" dirty="0"/>
              <a:t>OS/MFT</a:t>
            </a:r>
            <a:r>
              <a:rPr lang="he-IL" dirty="0"/>
              <a:t> </a:t>
            </a:r>
            <a:endParaRPr lang="en-US" dirty="0"/>
          </a:p>
          <a:p>
            <a:pPr marL="285750" indent="-285750" algn="r" rtl="1" eaLnBrk="1" hangingPunct="1">
              <a:buFont typeface="Arial" panose="020B0604020202020204" pitchFamily="34" charset="0"/>
              <a:buChar char="•"/>
              <a:defRPr/>
            </a:pPr>
            <a:r>
              <a:rPr lang="en-US" dirty="0"/>
              <a:t>OS/MVT</a:t>
            </a:r>
            <a:r>
              <a:rPr lang="he-IL" dirty="0"/>
              <a:t> </a:t>
            </a:r>
            <a:endParaRPr lang="en-US" dirty="0"/>
          </a:p>
          <a:p>
            <a:pPr marL="285750" indent="-285750" algn="r" rtl="1" eaLnBrk="1" hangingPunct="1">
              <a:buFont typeface="Arial" panose="020B0604020202020204" pitchFamily="34" charset="0"/>
              <a:buChar char="•"/>
              <a:defRPr/>
            </a:pPr>
            <a:r>
              <a:rPr lang="en-US" dirty="0"/>
              <a:t>SVS</a:t>
            </a:r>
            <a:r>
              <a:rPr lang="he-IL" dirty="0"/>
              <a:t> </a:t>
            </a:r>
            <a:endParaRPr lang="en-US" dirty="0"/>
          </a:p>
          <a:p>
            <a:pPr marL="285750" indent="-285750" algn="r" rtl="1" eaLnBrk="1" hangingPunct="1">
              <a:buFont typeface="Arial" panose="020B0604020202020204" pitchFamily="34" charset="0"/>
              <a:buChar char="•"/>
              <a:defRPr/>
            </a:pPr>
            <a:r>
              <a:rPr lang="en-US" dirty="0"/>
              <a:t>MVS</a:t>
            </a:r>
            <a:r>
              <a:rPr lang="he-IL" dirty="0"/>
              <a:t> </a:t>
            </a:r>
            <a:endParaRPr lang="en-US" dirty="0"/>
          </a:p>
          <a:p>
            <a:pPr marL="285750" indent="-285750" algn="r" rtl="1" eaLnBrk="1" hangingPunct="1">
              <a:buFont typeface="Arial" panose="020B0604020202020204" pitchFamily="34" charset="0"/>
              <a:buChar char="•"/>
              <a:defRPr/>
            </a:pPr>
            <a:r>
              <a:rPr lang="en-US" dirty="0"/>
              <a:t>z/OS</a:t>
            </a:r>
            <a:r>
              <a:rPr lang="he-IL" dirty="0"/>
              <a:t> </a:t>
            </a:r>
            <a:endParaRPr lang="en-US" dirty="0"/>
          </a:p>
          <a:p>
            <a:pPr marL="285750" indent="-285750" algn="r" rtl="1" eaLnBrk="1" hangingPunct="1">
              <a:buFont typeface="Arial" panose="020B0604020202020204" pitchFamily="34" charset="0"/>
              <a:buChar char="•"/>
              <a:defRPr/>
            </a:pPr>
            <a:r>
              <a:rPr lang="en-US" dirty="0"/>
              <a:t>VM</a:t>
            </a:r>
            <a:r>
              <a:rPr lang="he-IL" dirty="0"/>
              <a:t> </a:t>
            </a:r>
            <a:endParaRPr lang="en-US" dirty="0"/>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79BFF88-9262-4FC9-9298-1EFB59483AB2}" type="slidenum">
              <a:rPr lang="en-US" altLang="en-US" sz="1400"/>
              <a:pPr>
                <a:spcBef>
                  <a:spcPct val="0"/>
                </a:spcBef>
                <a:buFontTx/>
                <a:buNone/>
              </a:pPr>
              <a:t>22</a:t>
            </a:fld>
            <a:endParaRPr lang="en-US" altLang="en-US" sz="1400"/>
          </a:p>
        </p:txBody>
      </p:sp>
      <p:sp>
        <p:nvSpPr>
          <p:cNvPr id="2355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4" name="Rectangle 13"/>
          <p:cNvSpPr/>
          <p:nvPr/>
        </p:nvSpPr>
        <p:spPr>
          <a:xfrm>
            <a:off x="4564789" y="1567656"/>
            <a:ext cx="3657600" cy="369888"/>
          </a:xfrm>
          <a:prstGeom prst="rect">
            <a:avLst/>
          </a:prstGeom>
          <a:solidFill>
            <a:schemeClr val="bg1">
              <a:lumMod val="95000"/>
            </a:schemeClr>
          </a:solidFill>
        </p:spPr>
        <p:txBody>
          <a:bodyPr>
            <a:spAutoFit/>
          </a:bodyPr>
          <a:lstStyle/>
          <a:p>
            <a:pPr algn="r" rtl="1" eaLnBrk="1" hangingPunct="1">
              <a:spcBef>
                <a:spcPts val="0"/>
              </a:spcBef>
              <a:spcAft>
                <a:spcPts val="0"/>
              </a:spcAft>
              <a:defRPr/>
            </a:pPr>
            <a:r>
              <a:rPr lang="he-IL" b="1" dirty="0">
                <a:latin typeface="David" panose="020E0502060401010101" pitchFamily="34" charset="-79"/>
                <a:cs typeface="David" panose="020E0502060401010101" pitchFamily="34" charset="-79"/>
              </a:rPr>
              <a:t>אחרות</a:t>
            </a:r>
            <a:endParaRPr lang="en-US" b="1" dirty="0">
              <a:latin typeface="David" panose="020E0502060401010101" pitchFamily="34" charset="-79"/>
              <a:ea typeface="Times New Roman" panose="02020603050405020304" pitchFamily="18" charset="0"/>
              <a:cs typeface="David" panose="020E0502060401010101" pitchFamily="34" charset="-79"/>
            </a:endParaRPr>
          </a:p>
        </p:txBody>
      </p:sp>
      <p:sp>
        <p:nvSpPr>
          <p:cNvPr id="4" name="Rectangle 3"/>
          <p:cNvSpPr>
            <a:spLocks noChangeArrowheads="1"/>
          </p:cNvSpPr>
          <p:nvPr/>
        </p:nvSpPr>
        <p:spPr bwMode="auto">
          <a:xfrm>
            <a:off x="914400" y="2133600"/>
            <a:ext cx="7307990" cy="2770188"/>
          </a:xfrm>
          <a:prstGeom prst="rect">
            <a:avLst/>
          </a:prstGeom>
          <a:solidFill>
            <a:schemeClr val="bg1">
              <a:lumMod val="95000"/>
            </a:schemeClr>
          </a:solidFill>
          <a:ln>
            <a:noFill/>
          </a:ln>
          <a:effectLst/>
        </p:spPr>
        <p:txBody>
          <a:bodyPr wrap="square" lIns="0" tIns="0" rIns="0" bIns="0" anchor="ctr">
            <a:spAutoFit/>
          </a:bodyPr>
          <a:lstStyle/>
          <a:p>
            <a:pPr marL="285750" indent="-285750" algn="r" rtl="1" eaLnBrk="1" hangingPunct="1">
              <a:buFont typeface="Arial" panose="020B0604020202020204" pitchFamily="34" charset="0"/>
              <a:buChar char="•"/>
              <a:defRPr/>
            </a:pPr>
            <a:r>
              <a:rPr lang="he-IL" b="1" dirty="0">
                <a:latin typeface="David" panose="020E0502060401010101" pitchFamily="34" charset="-79"/>
                <a:cs typeface="David" panose="020E0502060401010101" pitchFamily="34" charset="-79"/>
              </a:rPr>
              <a:t>אחרות</a:t>
            </a:r>
            <a:endParaRPr lang="en-US" b="1"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CP-M</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Mac OS</a:t>
            </a:r>
            <a:r>
              <a:rPr lang="he-IL" dirty="0">
                <a:latin typeface="David" panose="020E0502060401010101" pitchFamily="34" charset="-79"/>
                <a:cs typeface="David" panose="020E0502060401010101" pitchFamily="34" charset="-79"/>
              </a:rPr>
              <a:t>: מערכת ההפעלה של מחשב מקינטוש. קיימת במגוון רחב של גרסאות. שווקה: 1984-2001. כיום, מוטמעת במערכת ההפעלה 10.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VMS</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OS/2</a:t>
            </a:r>
            <a:r>
              <a:rPr lang="he-IL" dirty="0">
                <a:latin typeface="David" panose="020E0502060401010101" pitchFamily="34" charset="-79"/>
                <a:cs typeface="David" panose="020E0502060401010101" pitchFamily="34" charset="-79"/>
              </a:rPr>
              <a:t>: מערכת הפעלה </a:t>
            </a:r>
            <a:r>
              <a:rPr lang="he-IL" dirty="0" err="1">
                <a:latin typeface="David" panose="020E0502060401010101" pitchFamily="34" charset="-79"/>
                <a:cs typeface="David" panose="020E0502060401010101" pitchFamily="34" charset="-79"/>
              </a:rPr>
              <a:t>חלונאית</a:t>
            </a:r>
            <a:r>
              <a:rPr lang="he-IL" dirty="0">
                <a:latin typeface="David" panose="020E0502060401010101" pitchFamily="34" charset="-79"/>
                <a:cs typeface="David" panose="020E0502060401010101" pitchFamily="34" charset="-79"/>
              </a:rPr>
              <a:t> של חברת </a:t>
            </a:r>
            <a:r>
              <a:rPr lang="en-US" dirty="0">
                <a:latin typeface="David" panose="020E0502060401010101" pitchFamily="34" charset="-79"/>
                <a:cs typeface="David" panose="020E0502060401010101" pitchFamily="34" charset="-79"/>
              </a:rPr>
              <a:t>IBM</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AmigaOS</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a:latin typeface="David" panose="020E0502060401010101" pitchFamily="34" charset="-79"/>
                <a:cs typeface="David" panose="020E0502060401010101" pitchFamily="34" charset="-79"/>
              </a:rPr>
              <a:t>BeOS</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he-IL" dirty="0" err="1">
                <a:latin typeface="David" panose="020E0502060401010101" pitchFamily="34" charset="-79"/>
                <a:cs typeface="David" panose="020E0502060401010101" pitchFamily="34" charset="-79"/>
              </a:rPr>
              <a:t>סימביאן</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marL="285750" indent="-285750" algn="r" rtl="1" eaLnBrk="1" hangingPunct="1">
              <a:buFont typeface="Arial" panose="020B0604020202020204" pitchFamily="34" charset="0"/>
              <a:buChar char="•"/>
              <a:defRPr/>
            </a:pPr>
            <a:r>
              <a:rPr lang="en-US" dirty="0" err="1">
                <a:latin typeface="David" panose="020E0502060401010101" pitchFamily="34" charset="-79"/>
                <a:cs typeface="David" panose="020E0502060401010101" pitchFamily="34" charset="-79"/>
              </a:rPr>
              <a:t>PalmOS</a:t>
            </a:r>
            <a:r>
              <a:rPr lang="en-US" dirty="0">
                <a:latin typeface="David" panose="020E0502060401010101" pitchFamily="34" charset="-79"/>
                <a:cs typeface="David" panose="020E0502060401010101" pitchFamily="34" charset="-79"/>
              </a:rPr>
              <a:t> </a:t>
            </a:r>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3</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TextBox 15"/>
          <p:cNvSpPr txBox="1"/>
          <p:nvPr/>
        </p:nvSpPr>
        <p:spPr>
          <a:xfrm>
            <a:off x="3505200" y="1447800"/>
            <a:ext cx="2133600" cy="646331"/>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תפקידי מערכת ההפעלה</a:t>
            </a:r>
            <a:endParaRPr lang="en-US" b="1" dirty="0">
              <a:latin typeface="David" panose="020E0502060401010101" pitchFamily="34" charset="-79"/>
              <a:cs typeface="David" panose="020E0502060401010101" pitchFamily="34" charset="-79"/>
            </a:endParaRP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1026" name="Picture 2" descr="http://he.eytam.com/docs/he/c/prog_intro_course/prog_intro_course_files/image004.png"/>
          <p:cNvPicPr>
            <a:picLocks noChangeAspect="1" noChangeArrowheads="1"/>
          </p:cNvPicPr>
          <p:nvPr/>
        </p:nvPicPr>
        <p:blipFill rotWithShape="1">
          <a:blip r:embed="rId3">
            <a:extLst>
              <a:ext uri="{28A0092B-C50C-407E-A947-70E740481C1C}">
                <a14:useLocalDpi xmlns:a14="http://schemas.microsoft.com/office/drawing/2010/main" val="0"/>
              </a:ext>
            </a:extLst>
          </a:blip>
          <a:srcRect l="12181" t="12088" r="12143" b="12238"/>
          <a:stretch/>
        </p:blipFill>
        <p:spPr bwMode="auto">
          <a:xfrm>
            <a:off x="2667000" y="2362199"/>
            <a:ext cx="3810000" cy="3810002"/>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961211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4</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0" name="Rectangle 9"/>
          <p:cNvSpPr/>
          <p:nvPr/>
        </p:nvSpPr>
        <p:spPr>
          <a:xfrm>
            <a:off x="914400" y="2367677"/>
            <a:ext cx="7315200" cy="2585323"/>
          </a:xfrm>
          <a:prstGeom prst="rect">
            <a:avLst/>
          </a:prstGeom>
          <a:solidFill>
            <a:schemeClr val="bg1">
              <a:lumMod val="95000"/>
            </a:schemeClr>
          </a:solidFill>
        </p:spPr>
        <p:txBody>
          <a:bodyPr wrap="square">
            <a:spAutoFit/>
          </a:bodyPr>
          <a:lstStyle/>
          <a:p>
            <a:pPr algn="r" rtl="1"/>
            <a:r>
              <a:rPr lang="he-IL" altLang="en-US" dirty="0">
                <a:latin typeface="David" panose="020E0502060401010101" pitchFamily="34" charset="-79"/>
                <a:cs typeface="David" panose="020E0502060401010101" pitchFamily="34" charset="-79"/>
              </a:rPr>
              <a:t>1</a:t>
            </a:r>
            <a:r>
              <a:rPr lang="he-IL" altLang="en-US" dirty="0" smtClean="0">
                <a:latin typeface="David" panose="020E0502060401010101" pitchFamily="34" charset="-79"/>
                <a:cs typeface="David" panose="020E0502060401010101" pitchFamily="34" charset="-79"/>
              </a:rPr>
              <a:t>. </a:t>
            </a:r>
            <a:r>
              <a:rPr lang="he-IL" altLang="en-US" b="1" dirty="0" smtClean="0">
                <a:latin typeface="David" panose="020E0502060401010101" pitchFamily="34" charset="-79"/>
                <a:cs typeface="David" panose="020E0502060401010101" pitchFamily="34" charset="-79"/>
              </a:rPr>
              <a:t>ניהול </a:t>
            </a:r>
            <a:r>
              <a:rPr lang="he-IL" altLang="en-US" b="1" dirty="0">
                <a:latin typeface="David" panose="020E0502060401010101" pitchFamily="34" charset="-79"/>
                <a:cs typeface="David" panose="020E0502060401010101" pitchFamily="34" charset="-79"/>
              </a:rPr>
              <a:t>תהליכים </a:t>
            </a:r>
            <a:r>
              <a:rPr lang="he-IL" altLang="en-US" dirty="0">
                <a:latin typeface="David" panose="020E0502060401010101" pitchFamily="34" charset="-79"/>
                <a:cs typeface="David" panose="020E0502060401010101" pitchFamily="34" charset="-79"/>
              </a:rPr>
              <a:t>– תהליך שרץ במחשב זקוק למספר משאבים: זמן </a:t>
            </a:r>
            <a:r>
              <a:rPr lang="en-US" altLang="en-US" dirty="0">
                <a:latin typeface="David" panose="020E0502060401010101" pitchFamily="34" charset="-79"/>
                <a:cs typeface="David" panose="020E0502060401010101" pitchFamily="34" charset="-79"/>
              </a:rPr>
              <a:t>CPU, </a:t>
            </a:r>
            <a:r>
              <a:rPr lang="he-IL" altLang="en-US" dirty="0">
                <a:latin typeface="David" panose="020E0502060401010101" pitchFamily="34" charset="-79"/>
                <a:cs typeface="David" panose="020E0502060401010101" pitchFamily="34" charset="-79"/>
              </a:rPr>
              <a:t>זיכרון, קבצים </a:t>
            </a:r>
            <a:r>
              <a:rPr lang="he-IL" altLang="en-US" dirty="0" smtClean="0">
                <a:latin typeface="David" panose="020E0502060401010101" pitchFamily="34" charset="-79"/>
                <a:cs typeface="David" panose="020E0502060401010101" pitchFamily="34" charset="-79"/>
              </a:rPr>
              <a:t>והתקני</a:t>
            </a:r>
            <a:r>
              <a:rPr lang="en-US" altLang="en-US" dirty="0" smtClean="0">
                <a:latin typeface="David" panose="020E0502060401010101" pitchFamily="34" charset="-79"/>
                <a:cs typeface="David" panose="020E0502060401010101" pitchFamily="34" charset="-79"/>
              </a:rPr>
              <a:t>I/O</a:t>
            </a:r>
            <a:r>
              <a:rPr lang="he-IL" altLang="en-US" dirty="0" smtClean="0">
                <a:latin typeface="David" panose="020E0502060401010101" pitchFamily="34" charset="-79"/>
                <a:cs typeface="David" panose="020E0502060401010101" pitchFamily="34" charset="-79"/>
              </a:rPr>
              <a:t>. התהליך מקבל </a:t>
            </a:r>
            <a:r>
              <a:rPr lang="he-IL" altLang="en-US" dirty="0">
                <a:latin typeface="David" panose="020E0502060401010101" pitchFamily="34" charset="-79"/>
                <a:cs typeface="David" panose="020E0502060401010101" pitchFamily="34" charset="-79"/>
              </a:rPr>
              <a:t>משאבים אלו ומחזיר אותם בסיום למערכת ההפעלה. מכיוון שהמערכות כיום מאפשרות להריץ מספר תהליכים במקביל, מערכת ההפעלה צריכה לנהל את הזיכרון עבור התהליכים (דבר מאוד דינאמי): איזה תהליכים נמצאים בזיכרון וכמה מקום הם תופסים, האם כל התהליך יושב בזיכרון.</a:t>
            </a:r>
          </a:p>
          <a:p>
            <a:pPr algn="r" rtl="1"/>
            <a:r>
              <a:rPr lang="he-IL" altLang="en-US" dirty="0">
                <a:latin typeface="David" panose="020E0502060401010101" pitchFamily="34" charset="-79"/>
                <a:cs typeface="David" panose="020E0502060401010101" pitchFamily="34" charset="-79"/>
              </a:rPr>
              <a:t>מערכת ההפעלה דואגת ל-</a:t>
            </a:r>
          </a:p>
          <a:p>
            <a:pPr algn="r" rtl="1"/>
            <a:r>
              <a:rPr lang="he-IL" altLang="en-US" dirty="0">
                <a:latin typeface="David" panose="020E0502060401010101" pitchFamily="34" charset="-79"/>
                <a:cs typeface="David" panose="020E0502060401010101" pitchFamily="34" charset="-79"/>
              </a:rPr>
              <a:t>-	יצירה ומחיקה של תהליכים.</a:t>
            </a:r>
          </a:p>
          <a:p>
            <a:pPr algn="r" rtl="1"/>
            <a:r>
              <a:rPr lang="he-IL" altLang="en-US" dirty="0">
                <a:latin typeface="David" panose="020E0502060401010101" pitchFamily="34" charset="-79"/>
                <a:cs typeface="David" panose="020E0502060401010101" pitchFamily="34" charset="-79"/>
              </a:rPr>
              <a:t>-	השעיה או הפעלה מחדש של תהליכים.</a:t>
            </a:r>
          </a:p>
          <a:p>
            <a:pPr algn="r" rtl="1"/>
            <a:r>
              <a:rPr lang="he-IL" altLang="en-US" dirty="0">
                <a:latin typeface="David" panose="020E0502060401010101" pitchFamily="34" charset="-79"/>
                <a:cs typeface="David" panose="020E0502060401010101" pitchFamily="34" charset="-79"/>
              </a:rPr>
              <a:t>-	מנגנון תזמון בין תהליכים – סנכרון ותקשורת בין התהליכים.</a:t>
            </a:r>
          </a:p>
        </p:txBody>
      </p:sp>
      <p:sp>
        <p:nvSpPr>
          <p:cNvPr id="13" name="TextBox 12"/>
          <p:cNvSpPr txBox="1"/>
          <p:nvPr/>
        </p:nvSpPr>
        <p:spPr>
          <a:xfrm>
            <a:off x="3505200" y="1447800"/>
            <a:ext cx="2133600" cy="646331"/>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תפקידי מערכת ההפעלה</a:t>
            </a:r>
            <a:endParaRPr lang="en-US" b="1" dirty="0">
              <a:latin typeface="David" panose="020E0502060401010101" pitchFamily="34" charset="-79"/>
              <a:cs typeface="David" panose="020E0502060401010101" pitchFamily="34" charset="-79"/>
            </a:endParaRPr>
          </a:p>
        </p:txBody>
      </p:sp>
      <p:sp>
        <p:nvSpPr>
          <p:cNvPr id="12"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2820848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5</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0" name="Rectangle 9"/>
          <p:cNvSpPr/>
          <p:nvPr/>
        </p:nvSpPr>
        <p:spPr>
          <a:xfrm>
            <a:off x="905284" y="2219724"/>
            <a:ext cx="7315200" cy="1200329"/>
          </a:xfrm>
          <a:prstGeom prst="rect">
            <a:avLst/>
          </a:prstGeom>
          <a:solidFill>
            <a:schemeClr val="bg1">
              <a:lumMod val="95000"/>
            </a:schemeClr>
          </a:solidFill>
        </p:spPr>
        <p:txBody>
          <a:bodyPr wrap="square">
            <a:spAutoFit/>
          </a:bodyPr>
          <a:lstStyle/>
          <a:p>
            <a:pPr algn="r" rtl="1"/>
            <a:r>
              <a:rPr lang="he-IL" altLang="en-US" b="1" dirty="0" smtClean="0">
                <a:latin typeface="David" panose="020E0502060401010101" pitchFamily="34" charset="-79"/>
                <a:cs typeface="David" panose="020E0502060401010101" pitchFamily="34" charset="-79"/>
              </a:rPr>
              <a:t>2. ניהול </a:t>
            </a:r>
            <a:r>
              <a:rPr lang="he-IL" altLang="en-US" b="1" dirty="0">
                <a:latin typeface="David" panose="020E0502060401010101" pitchFamily="34" charset="-79"/>
                <a:cs typeface="David" panose="020E0502060401010101" pitchFamily="34" charset="-79"/>
              </a:rPr>
              <a:t>הזיכרון הראשי – </a:t>
            </a:r>
            <a:r>
              <a:rPr lang="he-IL" altLang="en-US" dirty="0">
                <a:latin typeface="David" panose="020E0502060401010101" pitchFamily="34" charset="-79"/>
                <a:cs typeface="David" panose="020E0502060401010101" pitchFamily="34" charset="-79"/>
              </a:rPr>
              <a:t>מערכת ההפעלה אחראית על:</a:t>
            </a:r>
          </a:p>
          <a:p>
            <a:pPr lvl="1" algn="r" rtl="1"/>
            <a:r>
              <a:rPr lang="he-IL" altLang="en-US" dirty="0">
                <a:latin typeface="David" panose="020E0502060401010101" pitchFamily="34" charset="-79"/>
                <a:cs typeface="David" panose="020E0502060401010101" pitchFamily="34" charset="-79"/>
              </a:rPr>
              <a:t>-	מעקב אחר אילו חלקים של הזיכרון נמצאים בשימוש וע"י מי.</a:t>
            </a:r>
          </a:p>
          <a:p>
            <a:pPr lvl="1" algn="r" rtl="1"/>
            <a:r>
              <a:rPr lang="he-IL" altLang="en-US" dirty="0">
                <a:latin typeface="David" panose="020E0502060401010101" pitchFamily="34" charset="-79"/>
                <a:cs typeface="David" panose="020E0502060401010101" pitchFamily="34" charset="-79"/>
              </a:rPr>
              <a:t>-	להחליט איזה תהליך יוטען לזיכרון במקום תהליך שהסתיים.</a:t>
            </a:r>
          </a:p>
          <a:p>
            <a:pPr lvl="1" algn="r" rtl="1"/>
            <a:r>
              <a:rPr lang="he-IL" altLang="en-US" dirty="0">
                <a:latin typeface="David" panose="020E0502060401010101" pitchFamily="34" charset="-79"/>
                <a:cs typeface="David" panose="020E0502060401010101" pitchFamily="34" charset="-79"/>
              </a:rPr>
              <a:t>-	הקצאה ופינוי מרחב הזיכרון כשצריך.</a:t>
            </a:r>
          </a:p>
        </p:txBody>
      </p:sp>
      <p:sp>
        <p:nvSpPr>
          <p:cNvPr id="13" name="Rectangle 12"/>
          <p:cNvSpPr/>
          <p:nvPr/>
        </p:nvSpPr>
        <p:spPr>
          <a:xfrm>
            <a:off x="914400" y="3571598"/>
            <a:ext cx="7315200" cy="1477328"/>
          </a:xfrm>
          <a:prstGeom prst="rect">
            <a:avLst/>
          </a:prstGeom>
          <a:solidFill>
            <a:schemeClr val="bg1">
              <a:lumMod val="95000"/>
            </a:schemeClr>
          </a:solidFill>
        </p:spPr>
        <p:txBody>
          <a:bodyPr wrap="square">
            <a:spAutoFit/>
          </a:bodyPr>
          <a:lstStyle/>
          <a:p>
            <a:pPr algn="r" rtl="1"/>
            <a:r>
              <a:rPr lang="he-IL" altLang="en-US" b="1" dirty="0">
                <a:latin typeface="David" panose="020E0502060401010101" pitchFamily="34" charset="-79"/>
                <a:cs typeface="David" panose="020E0502060401010101" pitchFamily="34" charset="-79"/>
              </a:rPr>
              <a:t>3</a:t>
            </a:r>
            <a:r>
              <a:rPr lang="he-IL" altLang="en-US" b="1" dirty="0" smtClean="0">
                <a:latin typeface="David" panose="020E0502060401010101" pitchFamily="34" charset="-79"/>
                <a:cs typeface="David" panose="020E0502060401010101" pitchFamily="34" charset="-79"/>
              </a:rPr>
              <a:t>. ניהול </a:t>
            </a:r>
            <a:r>
              <a:rPr lang="he-IL" altLang="en-US" b="1" dirty="0">
                <a:latin typeface="David" panose="020E0502060401010101" pitchFamily="34" charset="-79"/>
                <a:cs typeface="David" panose="020E0502060401010101" pitchFamily="34" charset="-79"/>
              </a:rPr>
              <a:t>זיכרון משני – </a:t>
            </a:r>
            <a:r>
              <a:rPr lang="he-IL" altLang="en-US" dirty="0">
                <a:latin typeface="David" panose="020E0502060401010101" pitchFamily="34" charset="-79"/>
                <a:cs typeface="David" panose="020E0502060401010101" pitchFamily="34" charset="-79"/>
              </a:rPr>
              <a:t>הזיכרון המשני מכיל גיבוי של הזיכרון הראשי שאינו יכול להכיל את כל כמות המידע. מערכת ההפעלה אחראית על:</a:t>
            </a:r>
          </a:p>
          <a:p>
            <a:pPr lvl="1" algn="r" rtl="1"/>
            <a:r>
              <a:rPr lang="he-IL" altLang="en-US" dirty="0">
                <a:latin typeface="David" panose="020E0502060401010101" pitchFamily="34" charset="-79"/>
                <a:cs typeface="David" panose="020E0502060401010101" pitchFamily="34" charset="-79"/>
              </a:rPr>
              <a:t>-	ניהול השטח הפנוי.</a:t>
            </a:r>
          </a:p>
          <a:p>
            <a:pPr lvl="1" algn="r" rtl="1"/>
            <a:r>
              <a:rPr lang="he-IL" altLang="en-US" dirty="0">
                <a:latin typeface="David" panose="020E0502060401010101" pitchFamily="34" charset="-79"/>
                <a:cs typeface="David" panose="020E0502060401010101" pitchFamily="34" charset="-79"/>
              </a:rPr>
              <a:t>-	הקצאות.</a:t>
            </a:r>
          </a:p>
          <a:p>
            <a:pPr lvl="1" algn="r" rtl="1"/>
            <a:r>
              <a:rPr lang="he-IL" altLang="en-US" dirty="0">
                <a:latin typeface="David" panose="020E0502060401010101" pitchFamily="34" charset="-79"/>
                <a:cs typeface="David" panose="020E0502060401010101" pitchFamily="34" charset="-79"/>
              </a:rPr>
              <a:t>-	תזמון הדיסק.</a:t>
            </a:r>
          </a:p>
        </p:txBody>
      </p:sp>
      <p:sp>
        <p:nvSpPr>
          <p:cNvPr id="14" name="Rectangle 13"/>
          <p:cNvSpPr/>
          <p:nvPr/>
        </p:nvSpPr>
        <p:spPr>
          <a:xfrm>
            <a:off x="914400" y="5200471"/>
            <a:ext cx="7315200" cy="1200329"/>
          </a:xfrm>
          <a:prstGeom prst="rect">
            <a:avLst/>
          </a:prstGeom>
          <a:solidFill>
            <a:schemeClr val="bg1">
              <a:lumMod val="95000"/>
            </a:schemeClr>
          </a:solidFill>
        </p:spPr>
        <p:txBody>
          <a:bodyPr wrap="square">
            <a:spAutoFit/>
          </a:bodyPr>
          <a:lstStyle/>
          <a:p>
            <a:pPr algn="r" rtl="1"/>
            <a:r>
              <a:rPr lang="he-IL" altLang="en-US" b="1" dirty="0" smtClean="0">
                <a:latin typeface="David" panose="020E0502060401010101" pitchFamily="34" charset="-79"/>
                <a:cs typeface="David" panose="020E0502060401010101" pitchFamily="34" charset="-79"/>
              </a:rPr>
              <a:t>4. ניהול </a:t>
            </a:r>
            <a:r>
              <a:rPr lang="he-IL" altLang="en-US" b="1" dirty="0">
                <a:latin typeface="David" panose="020E0502060401010101" pitchFamily="34" charset="-79"/>
                <a:cs typeface="David" panose="020E0502060401010101" pitchFamily="34" charset="-79"/>
              </a:rPr>
              <a:t>מערכות </a:t>
            </a:r>
            <a:r>
              <a:rPr lang="en-US" altLang="en-US" b="1" dirty="0" smtClean="0">
                <a:latin typeface="David" panose="020E0502060401010101" pitchFamily="34" charset="-79"/>
                <a:cs typeface="David" panose="020E0502060401010101" pitchFamily="34" charset="-79"/>
              </a:rPr>
              <a:t>– </a:t>
            </a:r>
            <a:r>
              <a:rPr lang="en-US" altLang="en-US" b="1" dirty="0">
                <a:latin typeface="David" panose="020E0502060401010101" pitchFamily="34" charset="-79"/>
                <a:cs typeface="David" panose="020E0502060401010101" pitchFamily="34" charset="-79"/>
              </a:rPr>
              <a:t>I/O</a:t>
            </a:r>
            <a:r>
              <a:rPr lang="he-IL" altLang="en-US" b="1" dirty="0" smtClean="0">
                <a:latin typeface="David" panose="020E0502060401010101" pitchFamily="34" charset="-79"/>
                <a:cs typeface="David" panose="020E0502060401010101" pitchFamily="34" charset="-79"/>
              </a:rPr>
              <a:t> </a:t>
            </a:r>
            <a:r>
              <a:rPr lang="he-IL" altLang="en-US" dirty="0" smtClean="0">
                <a:latin typeface="David" panose="020E0502060401010101" pitchFamily="34" charset="-79"/>
                <a:cs typeface="David" panose="020E0502060401010101" pitchFamily="34" charset="-79"/>
              </a:rPr>
              <a:t>מערכות </a:t>
            </a:r>
            <a:r>
              <a:rPr lang="he-IL" altLang="en-US" dirty="0">
                <a:latin typeface="David" panose="020E0502060401010101" pitchFamily="34" charset="-79"/>
                <a:cs typeface="David" panose="020E0502060401010101" pitchFamily="34" charset="-79"/>
              </a:rPr>
              <a:t>אלו בנויות מ: </a:t>
            </a:r>
          </a:p>
          <a:p>
            <a:pPr lvl="1" algn="r" rtl="1"/>
            <a:r>
              <a:rPr lang="he-IL" altLang="en-US" dirty="0">
                <a:latin typeface="David" panose="020E0502060401010101" pitchFamily="34" charset="-79"/>
                <a:cs typeface="David" panose="020E0502060401010101" pitchFamily="34" charset="-79"/>
              </a:rPr>
              <a:t>-	</a:t>
            </a:r>
            <a:r>
              <a:rPr lang="en-US" altLang="en-US" dirty="0">
                <a:latin typeface="David" panose="020E0502060401010101" pitchFamily="34" charset="-79"/>
                <a:cs typeface="David" panose="020E0502060401010101" pitchFamily="34" charset="-79"/>
              </a:rPr>
              <a:t>Buffer caching system.</a:t>
            </a:r>
          </a:p>
          <a:p>
            <a:pPr lvl="1" algn="r" rtl="1"/>
            <a:r>
              <a:rPr lang="en-US" altLang="en-US"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ממשתן התקן כללי.</a:t>
            </a:r>
          </a:p>
          <a:p>
            <a:pPr lvl="1" algn="r" rtl="1"/>
            <a:r>
              <a:rPr lang="he-IL" altLang="en-US" dirty="0">
                <a:latin typeface="David" panose="020E0502060401010101" pitchFamily="34" charset="-79"/>
                <a:cs typeface="David" panose="020E0502060401010101" pitchFamily="34" charset="-79"/>
              </a:rPr>
              <a:t>-	דרייברים להתקני חומרה ספציפיים.</a:t>
            </a:r>
          </a:p>
        </p:txBody>
      </p:sp>
      <p:sp>
        <p:nvSpPr>
          <p:cNvPr id="15" name="TextBox 14"/>
          <p:cNvSpPr txBox="1"/>
          <p:nvPr/>
        </p:nvSpPr>
        <p:spPr>
          <a:xfrm>
            <a:off x="3505200" y="1447800"/>
            <a:ext cx="2133600" cy="646331"/>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תפקידי מערכת ההפעלה</a:t>
            </a:r>
            <a:endParaRPr lang="en-US" b="1" dirty="0">
              <a:latin typeface="David" panose="020E0502060401010101" pitchFamily="34" charset="-79"/>
              <a:cs typeface="David" panose="020E0502060401010101" pitchFamily="34" charset="-79"/>
            </a:endParaRPr>
          </a:p>
        </p:txBody>
      </p:sp>
      <p:sp>
        <p:nvSpPr>
          <p:cNvPr id="16"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580787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6</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3" name="Rectangle 12"/>
          <p:cNvSpPr/>
          <p:nvPr/>
        </p:nvSpPr>
        <p:spPr>
          <a:xfrm>
            <a:off x="914400" y="2325469"/>
            <a:ext cx="7315200" cy="2308324"/>
          </a:xfrm>
          <a:prstGeom prst="rect">
            <a:avLst/>
          </a:prstGeom>
          <a:solidFill>
            <a:schemeClr val="bg1">
              <a:lumMod val="95000"/>
            </a:schemeClr>
          </a:solidFill>
        </p:spPr>
        <p:txBody>
          <a:bodyPr wrap="square">
            <a:spAutoFit/>
          </a:bodyPr>
          <a:lstStyle/>
          <a:p>
            <a:pPr algn="r" rtl="1"/>
            <a:r>
              <a:rPr lang="he-IL" altLang="en-US" b="1" dirty="0">
                <a:latin typeface="David" panose="020E0502060401010101" pitchFamily="34" charset="-79"/>
                <a:cs typeface="David" panose="020E0502060401010101" pitchFamily="34" charset="-79"/>
              </a:rPr>
              <a:t>5</a:t>
            </a:r>
            <a:r>
              <a:rPr lang="he-IL" altLang="en-US" b="1" dirty="0" smtClean="0">
                <a:latin typeface="David" panose="020E0502060401010101" pitchFamily="34" charset="-79"/>
                <a:cs typeface="David" panose="020E0502060401010101" pitchFamily="34" charset="-79"/>
              </a:rPr>
              <a:t>. ניהול </a:t>
            </a:r>
            <a:r>
              <a:rPr lang="he-IL" altLang="en-US" b="1" dirty="0">
                <a:latin typeface="David" panose="020E0502060401010101" pitchFamily="34" charset="-79"/>
                <a:cs typeface="David" panose="020E0502060401010101" pitchFamily="34" charset="-79"/>
              </a:rPr>
              <a:t>קבצים – </a:t>
            </a:r>
            <a:r>
              <a:rPr lang="he-IL" altLang="en-US" dirty="0">
                <a:latin typeface="David" panose="020E0502060401010101" pitchFamily="34" charset="-79"/>
                <a:cs typeface="David" panose="020E0502060401010101" pitchFamily="34" charset="-79"/>
              </a:rPr>
              <a:t>מערכת ההפעלה מאכסנת מידע על גבי מספר מדיות (דיסק, טייפ). לכל מדיה יש מאפיינים ייחודים, ומערכת ההפעלה מספקת מבט לוגי אחיד של אחסון המידע למשתמש.</a:t>
            </a:r>
          </a:p>
          <a:p>
            <a:pPr algn="r" rtl="1"/>
            <a:r>
              <a:rPr lang="he-IL" altLang="en-US" dirty="0">
                <a:latin typeface="David" panose="020E0502060401010101" pitchFamily="34" charset="-79"/>
                <a:cs typeface="David" panose="020E0502060401010101" pitchFamily="34" charset="-79"/>
              </a:rPr>
              <a:t>מערכת ההפעלה דואגת ל-</a:t>
            </a:r>
          </a:p>
          <a:p>
            <a:pPr lvl="1" algn="r" rtl="1"/>
            <a:r>
              <a:rPr lang="he-IL" altLang="en-US" dirty="0">
                <a:latin typeface="David" panose="020E0502060401010101" pitchFamily="34" charset="-79"/>
                <a:cs typeface="David" panose="020E0502060401010101" pitchFamily="34" charset="-79"/>
              </a:rPr>
              <a:t>-	יצירה ומחיקה של קבצים וספריות.</a:t>
            </a:r>
          </a:p>
          <a:p>
            <a:pPr lvl="1" algn="r" rtl="1"/>
            <a:r>
              <a:rPr lang="he-IL" altLang="en-US" dirty="0">
                <a:latin typeface="David" panose="020E0502060401010101" pitchFamily="34" charset="-79"/>
                <a:cs typeface="David" panose="020E0502060401010101" pitchFamily="34" charset="-79"/>
              </a:rPr>
              <a:t>-	תמיכה בפעולות שונות האפשריות על קבצים וספריות.</a:t>
            </a:r>
          </a:p>
          <a:p>
            <a:pPr lvl="1" algn="r" rtl="1"/>
            <a:r>
              <a:rPr lang="he-IL" altLang="en-US" dirty="0">
                <a:latin typeface="David" panose="020E0502060401010101" pitchFamily="34" charset="-79"/>
                <a:cs typeface="David" panose="020E0502060401010101" pitchFamily="34" charset="-79"/>
              </a:rPr>
              <a:t>-	מיפוי קבצים לאחסון משני.</a:t>
            </a:r>
          </a:p>
          <a:p>
            <a:pPr lvl="1" algn="r" rtl="1"/>
            <a:r>
              <a:rPr lang="he-IL" altLang="en-US" dirty="0">
                <a:latin typeface="David" panose="020E0502060401010101" pitchFamily="34" charset="-79"/>
                <a:cs typeface="David" panose="020E0502060401010101" pitchFamily="34" charset="-79"/>
              </a:rPr>
              <a:t>-	גיבוי.</a:t>
            </a:r>
          </a:p>
        </p:txBody>
      </p:sp>
      <p:sp>
        <p:nvSpPr>
          <p:cNvPr id="14" name="Rectangle 13"/>
          <p:cNvSpPr/>
          <p:nvPr/>
        </p:nvSpPr>
        <p:spPr>
          <a:xfrm>
            <a:off x="913606" y="4840069"/>
            <a:ext cx="7315200" cy="646331"/>
          </a:xfrm>
          <a:prstGeom prst="rect">
            <a:avLst/>
          </a:prstGeom>
          <a:solidFill>
            <a:schemeClr val="bg1">
              <a:lumMod val="95000"/>
            </a:schemeClr>
          </a:solidFill>
        </p:spPr>
        <p:txBody>
          <a:bodyPr wrap="square">
            <a:spAutoFit/>
          </a:bodyPr>
          <a:lstStyle/>
          <a:p>
            <a:pPr algn="r" rtl="1"/>
            <a:r>
              <a:rPr lang="he-IL" altLang="en-US" b="1" dirty="0">
                <a:latin typeface="David" panose="020E0502060401010101" pitchFamily="34" charset="-79"/>
                <a:cs typeface="David" panose="020E0502060401010101" pitchFamily="34" charset="-79"/>
              </a:rPr>
              <a:t>6</a:t>
            </a:r>
            <a:r>
              <a:rPr lang="he-IL" altLang="en-US" b="1" dirty="0" smtClean="0">
                <a:latin typeface="David" panose="020E0502060401010101" pitchFamily="34" charset="-79"/>
                <a:cs typeface="David" panose="020E0502060401010101" pitchFamily="34" charset="-79"/>
              </a:rPr>
              <a:t>. מערכת </a:t>
            </a:r>
            <a:r>
              <a:rPr lang="he-IL" altLang="en-US" b="1" dirty="0">
                <a:latin typeface="David" panose="020E0502060401010101" pitchFamily="34" charset="-79"/>
                <a:cs typeface="David" panose="020E0502060401010101" pitchFamily="34" charset="-79"/>
              </a:rPr>
              <a:t>הגנה – </a:t>
            </a:r>
            <a:r>
              <a:rPr lang="he-IL" altLang="en-US" dirty="0">
                <a:latin typeface="David" panose="020E0502060401010101" pitchFamily="34" charset="-79"/>
                <a:cs typeface="David" panose="020E0502060401010101" pitchFamily="34" charset="-79"/>
              </a:rPr>
              <a:t>מכניזם המאפשר בקרה על תהליכים, גישה לתוכניות או למשאבי מערכת. מכניזם זה מחייב הבחנה בין משתמשים מורשים ולא מורשים.</a:t>
            </a:r>
          </a:p>
        </p:txBody>
      </p:sp>
      <p:sp>
        <p:nvSpPr>
          <p:cNvPr id="15" name="TextBox 14"/>
          <p:cNvSpPr txBox="1"/>
          <p:nvPr/>
        </p:nvSpPr>
        <p:spPr>
          <a:xfrm>
            <a:off x="3505200" y="1447800"/>
            <a:ext cx="2133600" cy="646331"/>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תפקידי מערכת ההפעלה</a:t>
            </a:r>
            <a:endParaRPr lang="en-US" b="1" dirty="0">
              <a:latin typeface="David" panose="020E0502060401010101" pitchFamily="34" charset="-79"/>
              <a:cs typeface="David" panose="020E0502060401010101" pitchFamily="34" charset="-79"/>
            </a:endParaRPr>
          </a:p>
        </p:txBody>
      </p:sp>
      <p:sp>
        <p:nvSpPr>
          <p:cNvPr id="16"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266670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7</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13" name="Rectangle 12"/>
          <p:cNvSpPr/>
          <p:nvPr/>
        </p:nvSpPr>
        <p:spPr>
          <a:xfrm>
            <a:off x="914400" y="2388275"/>
            <a:ext cx="7315200" cy="2031325"/>
          </a:xfrm>
          <a:prstGeom prst="rect">
            <a:avLst/>
          </a:prstGeom>
          <a:solidFill>
            <a:schemeClr val="bg1">
              <a:lumMod val="95000"/>
            </a:schemeClr>
          </a:solidFill>
        </p:spPr>
        <p:txBody>
          <a:bodyPr wrap="square">
            <a:spAutoFit/>
          </a:bodyPr>
          <a:lstStyle/>
          <a:p>
            <a:pPr algn="r" rtl="1"/>
            <a:r>
              <a:rPr lang="he-IL" altLang="en-US" b="1" dirty="0">
                <a:latin typeface="David" panose="020E0502060401010101" pitchFamily="34" charset="-79"/>
                <a:cs typeface="David" panose="020E0502060401010101" pitchFamily="34" charset="-79"/>
              </a:rPr>
              <a:t>7</a:t>
            </a:r>
            <a:r>
              <a:rPr lang="he-IL" altLang="en-US" b="1" dirty="0" smtClean="0">
                <a:latin typeface="David" panose="020E0502060401010101" pitchFamily="34" charset="-79"/>
                <a:cs typeface="David" panose="020E0502060401010101" pitchFamily="34" charset="-79"/>
              </a:rPr>
              <a:t>. תקשורת </a:t>
            </a:r>
            <a:r>
              <a:rPr lang="he-IL" altLang="en-US" b="1"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במערכות מבוזרות התהליכים לא משתמשים בזיכרון משותף. התהליכים עצמאיים ולכל תהליך יש זיכרון מקומי. התהליכים מחוברים בינם לבין עצמם דרך רשת תקשורת. מערכות מסוג זה מספקות למשתמש גישה למגוון משאבי מערכת. </a:t>
            </a:r>
          </a:p>
          <a:p>
            <a:pPr algn="r" rtl="1"/>
            <a:r>
              <a:rPr lang="he-IL" altLang="en-US" dirty="0">
                <a:latin typeface="David" panose="020E0502060401010101" pitchFamily="34" charset="-79"/>
                <a:cs typeface="David" panose="020E0502060401010101" pitchFamily="34" charset="-79"/>
              </a:rPr>
              <a:t>גישה למשאבים משותפים מאפשרת:</a:t>
            </a:r>
          </a:p>
          <a:p>
            <a:pPr algn="r" rtl="1"/>
            <a:r>
              <a:rPr lang="he-IL" altLang="en-US" dirty="0">
                <a:latin typeface="David" panose="020E0502060401010101" pitchFamily="34" charset="-79"/>
                <a:cs typeface="David" panose="020E0502060401010101" pitchFamily="34" charset="-79"/>
              </a:rPr>
              <a:t>-	האצת חישובים.</a:t>
            </a:r>
          </a:p>
          <a:p>
            <a:pPr algn="r" rtl="1"/>
            <a:r>
              <a:rPr lang="he-IL" altLang="en-US" dirty="0">
                <a:latin typeface="David" panose="020E0502060401010101" pitchFamily="34" charset="-79"/>
                <a:cs typeface="David" panose="020E0502060401010101" pitchFamily="34" charset="-79"/>
              </a:rPr>
              <a:t>-	הגדלת זמינות הנתונים.</a:t>
            </a:r>
          </a:p>
          <a:p>
            <a:pPr algn="r" rtl="1"/>
            <a:r>
              <a:rPr lang="he-IL" altLang="en-US" dirty="0">
                <a:latin typeface="David" panose="020E0502060401010101" pitchFamily="34" charset="-79"/>
                <a:cs typeface="David" panose="020E0502060401010101" pitchFamily="34" charset="-79"/>
              </a:rPr>
              <a:t>-	הגברת האמינות.</a:t>
            </a:r>
          </a:p>
        </p:txBody>
      </p:sp>
      <p:sp>
        <p:nvSpPr>
          <p:cNvPr id="14" name="Rectangle 13"/>
          <p:cNvSpPr/>
          <p:nvPr/>
        </p:nvSpPr>
        <p:spPr>
          <a:xfrm>
            <a:off x="913606" y="4618672"/>
            <a:ext cx="7315200" cy="1477328"/>
          </a:xfrm>
          <a:prstGeom prst="rect">
            <a:avLst/>
          </a:prstGeom>
          <a:solidFill>
            <a:schemeClr val="bg1">
              <a:lumMod val="95000"/>
            </a:schemeClr>
          </a:solidFill>
        </p:spPr>
        <p:txBody>
          <a:bodyPr wrap="square">
            <a:spAutoFit/>
          </a:bodyPr>
          <a:lstStyle/>
          <a:p>
            <a:pPr algn="r" rtl="1"/>
            <a:r>
              <a:rPr lang="en-US" altLang="en-US" b="1" dirty="0" smtClean="0">
                <a:latin typeface="David" panose="020E0502060401010101" pitchFamily="34" charset="-79"/>
                <a:cs typeface="David" panose="020E0502060401010101" pitchFamily="34" charset="-79"/>
              </a:rPr>
              <a:t>8.</a:t>
            </a:r>
            <a:r>
              <a:rPr lang="he-IL" altLang="en-US" b="1" dirty="0" smtClean="0">
                <a:latin typeface="David" panose="020E0502060401010101" pitchFamily="34" charset="-79"/>
                <a:cs typeface="David" panose="020E0502060401010101" pitchFamily="34" charset="-79"/>
              </a:rPr>
              <a:t> </a:t>
            </a:r>
            <a:r>
              <a:rPr lang="en-US" altLang="en-US" b="1" dirty="0" smtClean="0">
                <a:latin typeface="David" panose="020E0502060401010101" pitchFamily="34" charset="-79"/>
                <a:cs typeface="David" panose="020E0502060401010101" pitchFamily="34" charset="-79"/>
              </a:rPr>
              <a:t>Command Interpreter System </a:t>
            </a:r>
            <a:r>
              <a:rPr lang="he-IL" altLang="en-US" b="1" dirty="0" smtClean="0">
                <a:latin typeface="David" panose="020E0502060401010101" pitchFamily="34" charset="-79"/>
                <a:cs typeface="David" panose="020E0502060401010101" pitchFamily="34" charset="-79"/>
              </a:rPr>
              <a:t> </a:t>
            </a:r>
            <a:r>
              <a:rPr lang="en-US" altLang="en-US" b="1" dirty="0" smtClean="0">
                <a:latin typeface="David" panose="020E0502060401010101" pitchFamily="34" charset="-79"/>
                <a:cs typeface="David" panose="020E0502060401010101" pitchFamily="34" charset="-79"/>
              </a:rPr>
              <a:t> </a:t>
            </a:r>
            <a:r>
              <a:rPr lang="he-IL" altLang="en-US" b="1" dirty="0" smtClean="0">
                <a:latin typeface="David" panose="020E0502060401010101" pitchFamily="34" charset="-79"/>
                <a:cs typeface="David" panose="020E0502060401010101" pitchFamily="34" charset="-79"/>
              </a:rPr>
              <a:t> - </a:t>
            </a:r>
            <a:r>
              <a:rPr lang="he-IL" altLang="en-US" dirty="0" smtClean="0">
                <a:latin typeface="David" panose="020E0502060401010101" pitchFamily="34" charset="-79"/>
                <a:cs typeface="David" panose="020E0502060401010101" pitchFamily="34" charset="-79"/>
              </a:rPr>
              <a:t>ממשק בין המשתמש למערכת ההפעלה. חלק ממערכות ההפעלה מחזיקות תוכניות זו בגרעין, וחלק כשהמחשב עולה או כאשר המשתמש נכנס לראשונה למערכת. תוכנית זו צריכה להיות ידידותית למשתמש. פקודות התוכנית עוסקות ב: יצירת תהליכים וניהולם, גישה למערכת הקבצים, הגנה ותקשורת.</a:t>
            </a:r>
            <a:endParaRPr lang="he-IL" altLang="en-US" dirty="0">
              <a:latin typeface="David" panose="020E0502060401010101" pitchFamily="34" charset="-79"/>
              <a:cs typeface="David" panose="020E0502060401010101" pitchFamily="34" charset="-79"/>
            </a:endParaRPr>
          </a:p>
        </p:txBody>
      </p:sp>
      <p:sp>
        <p:nvSpPr>
          <p:cNvPr id="15" name="TextBox 14"/>
          <p:cNvSpPr txBox="1"/>
          <p:nvPr/>
        </p:nvSpPr>
        <p:spPr>
          <a:xfrm>
            <a:off x="3505200" y="1447800"/>
            <a:ext cx="2133600" cy="646331"/>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תפקידי מערכת ההפעלה</a:t>
            </a:r>
            <a:endParaRPr lang="en-US" b="1" dirty="0">
              <a:latin typeface="David" panose="020E0502060401010101" pitchFamily="34" charset="-79"/>
              <a:cs typeface="David" panose="020E0502060401010101" pitchFamily="34" charset="-79"/>
            </a:endParaRPr>
          </a:p>
        </p:txBody>
      </p:sp>
      <p:sp>
        <p:nvSpPr>
          <p:cNvPr id="16"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3049870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8</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TextBox 15"/>
          <p:cNvSpPr txBox="1"/>
          <p:nvPr/>
        </p:nvSpPr>
        <p:spPr>
          <a:xfrm>
            <a:off x="3505200" y="1447800"/>
            <a:ext cx="2133600" cy="369888"/>
          </a:xfrm>
          <a:prstGeom prst="rect">
            <a:avLst/>
          </a:prstGeom>
          <a:solidFill>
            <a:schemeClr val="bg1">
              <a:lumMod val="85000"/>
            </a:schemeClr>
          </a:solidFill>
        </p:spPr>
        <p:txBody>
          <a:bodyPr>
            <a:spAutoFit/>
          </a:bodyPr>
          <a:lstStyle/>
          <a:p>
            <a:pPr algn="ctr" rtl="1" eaLnBrk="1" hangingPunct="1">
              <a:defRPr/>
            </a:pPr>
            <a:r>
              <a:rPr lang="he-IL" b="1" dirty="0" smtClean="0">
                <a:latin typeface="David" panose="020E0502060401010101" pitchFamily="34" charset="-79"/>
                <a:cs typeface="David" panose="020E0502060401010101" pitchFamily="34" charset="-79"/>
              </a:rPr>
              <a:t>מבנה מערכת ההפעלה</a:t>
            </a:r>
            <a:endParaRPr lang="en-US" b="1" dirty="0">
              <a:latin typeface="David" panose="020E0502060401010101" pitchFamily="34" charset="-79"/>
              <a:cs typeface="David" panose="020E0502060401010101" pitchFamily="34" charset="-79"/>
            </a:endParaRP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21" name="Rectangle 20"/>
          <p:cNvSpPr>
            <a:spLocks noGrp="1" noChangeArrowheads="1"/>
          </p:cNvSpPr>
          <p:nvPr/>
        </p:nvSpPr>
        <p:spPr bwMode="auto">
          <a:xfrm>
            <a:off x="914401" y="2590799"/>
            <a:ext cx="7315200" cy="1673802"/>
          </a:xfrm>
          <a:prstGeom prst="rect">
            <a:avLst/>
          </a:prstGeom>
          <a:solidFill>
            <a:schemeClr val="bg1">
              <a:lumMod val="95000"/>
            </a:schemeClr>
          </a:solidFill>
          <a:ln>
            <a:noFill/>
          </a:ln>
          <a:extLst/>
        </p:spPr>
        <p:txBody>
          <a:bodyPr vert="horz" wrap="square" lIns="91440" tIns="45720" rIns="91440" bIns="45720" numCol="1" anchor="t" anchorCtr="0" compatLnSpc="1">
            <a:prstTxWarp prst="textNoShape">
              <a:avLst/>
            </a:prstTxWarp>
          </a:bodyPr>
          <a:lstStyle>
            <a:lvl1pPr marL="342900" indent="-342900" algn="r" rtl="1" fontAlgn="base">
              <a:spcBef>
                <a:spcPct val="20000"/>
              </a:spcBef>
              <a:spcAft>
                <a:spcPct val="0"/>
              </a:spcAft>
              <a:buClr>
                <a:schemeClr val="accent1"/>
              </a:buClr>
              <a:buSzPct val="80000"/>
              <a:buFont typeface="Wingdings" panose="05000000000000000000" pitchFamily="2" charset="2"/>
              <a:buChar char="n"/>
              <a:defRPr sz="3200" b="1"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buNone/>
            </a:pPr>
            <a:r>
              <a:rPr lang="he-IL" altLang="en-US" sz="1800" dirty="0" smtClean="0">
                <a:latin typeface="David" panose="020E0502060401010101" pitchFamily="34" charset="-79"/>
                <a:cs typeface="David" panose="020E0502060401010101" pitchFamily="34" charset="-79"/>
              </a:rPr>
              <a:t>גרעין </a:t>
            </a:r>
            <a:r>
              <a:rPr lang="en-US" altLang="en-US" sz="1800" dirty="0">
                <a:latin typeface="David" panose="020E0502060401010101" pitchFamily="34" charset="-79"/>
                <a:cs typeface="David" panose="020E0502060401010101" pitchFamily="34" charset="-79"/>
              </a:rPr>
              <a:t>(Kernel Mode)</a:t>
            </a:r>
          </a:p>
          <a:p>
            <a:pPr lvl="1">
              <a:buFont typeface="Arial" panose="020B0604020202020204" pitchFamily="34" charset="0"/>
              <a:buChar char="•"/>
            </a:pPr>
            <a:r>
              <a:rPr lang="he-IL" altLang="en-US" sz="1800" dirty="0">
                <a:latin typeface="David" panose="020E0502060401010101" pitchFamily="34" charset="-79"/>
                <a:cs typeface="David" panose="020E0502060401010101" pitchFamily="34" charset="-79"/>
              </a:rPr>
              <a:t>עם זכויות יתר </a:t>
            </a:r>
            <a:r>
              <a:rPr lang="en-US" altLang="en-US" sz="1800" dirty="0">
                <a:latin typeface="David" panose="020E0502060401010101" pitchFamily="34" charset="-79"/>
                <a:cs typeface="David" panose="020E0502060401010101" pitchFamily="34" charset="-79"/>
              </a:rPr>
              <a:t>(Privileged Mode)</a:t>
            </a:r>
            <a:r>
              <a:rPr lang="he-IL" altLang="en-US" sz="1800" dirty="0">
                <a:latin typeface="David" panose="020E0502060401010101" pitchFamily="34" charset="-79"/>
                <a:cs typeface="David" panose="020E0502060401010101" pitchFamily="34" charset="-79"/>
              </a:rPr>
              <a:t>, למשל גישה ישירה </a:t>
            </a:r>
            <a:r>
              <a:rPr lang="he-IL" altLang="en-US" sz="1800" dirty="0" smtClean="0">
                <a:latin typeface="David" panose="020E0502060401010101" pitchFamily="34" charset="-79"/>
                <a:cs typeface="David" panose="020E0502060401010101" pitchFamily="34" charset="-79"/>
              </a:rPr>
              <a:t>לקלט/פלט.</a:t>
            </a:r>
            <a:endParaRPr lang="he-IL" altLang="en-US" sz="1800" dirty="0">
              <a:latin typeface="David" panose="020E0502060401010101" pitchFamily="34" charset="-79"/>
              <a:cs typeface="David" panose="020E0502060401010101" pitchFamily="34" charset="-79"/>
            </a:endParaRPr>
          </a:p>
          <a:p>
            <a:pPr lvl="1">
              <a:buFont typeface="Arial" panose="020B0604020202020204" pitchFamily="34" charset="0"/>
              <a:buChar char="•"/>
            </a:pPr>
            <a:r>
              <a:rPr lang="he-IL" altLang="en-US" sz="1800" dirty="0">
                <a:latin typeface="David" panose="020E0502060401010101" pitchFamily="34" charset="-79"/>
                <a:cs typeface="David" panose="020E0502060401010101" pitchFamily="34" charset="-79"/>
              </a:rPr>
              <a:t>הקוד והנתונים של הגרעין נמצאים כל הזמן בזיכרון </a:t>
            </a:r>
            <a:r>
              <a:rPr lang="en-US" altLang="en-US" sz="1800" dirty="0">
                <a:latin typeface="David" panose="020E0502060401010101" pitchFamily="34" charset="-79"/>
                <a:cs typeface="David" panose="020E0502060401010101" pitchFamily="34" charset="-79"/>
              </a:rPr>
              <a:t>(non-</a:t>
            </a:r>
            <a:r>
              <a:rPr lang="en-US" altLang="en-US" sz="1800" dirty="0" err="1">
                <a:latin typeface="David" panose="020E0502060401010101" pitchFamily="34" charset="-79"/>
                <a:cs typeface="David" panose="020E0502060401010101" pitchFamily="34" charset="-79"/>
              </a:rPr>
              <a:t>pageable</a:t>
            </a:r>
            <a:r>
              <a:rPr lang="en-US" altLang="en-US" sz="1800" dirty="0" smtClean="0">
                <a:latin typeface="David" panose="020E0502060401010101" pitchFamily="34" charset="-79"/>
                <a:cs typeface="David" panose="020E0502060401010101" pitchFamily="34" charset="-79"/>
              </a:rPr>
              <a:t>)</a:t>
            </a:r>
            <a:r>
              <a:rPr lang="he-IL" altLang="en-US" sz="1800" dirty="0" smtClean="0">
                <a:latin typeface="David" panose="020E0502060401010101" pitchFamily="34" charset="-79"/>
                <a:cs typeface="David" panose="020E0502060401010101" pitchFamily="34" charset="-79"/>
              </a:rPr>
              <a:t>.</a:t>
            </a:r>
            <a:endParaRPr lang="he-IL" altLang="en-US" sz="1800" dirty="0">
              <a:latin typeface="David" panose="020E0502060401010101" pitchFamily="34" charset="-79"/>
              <a:cs typeface="David" panose="020E0502060401010101" pitchFamily="34" charset="-79"/>
            </a:endParaRPr>
          </a:p>
          <a:p>
            <a:pPr lvl="1">
              <a:buFont typeface="Arial" panose="020B0604020202020204" pitchFamily="34" charset="0"/>
              <a:buChar char="•"/>
            </a:pPr>
            <a:r>
              <a:rPr lang="he-IL" altLang="en-US" sz="1800" dirty="0">
                <a:latin typeface="David" panose="020E0502060401010101" pitchFamily="34" charset="-79"/>
                <a:cs typeface="David" panose="020E0502060401010101" pitchFamily="34" charset="-79"/>
              </a:rPr>
              <a:t>מתבצע בהקשר של תהליך </a:t>
            </a:r>
            <a:r>
              <a:rPr lang="he-IL" altLang="en-US" sz="1800" dirty="0" smtClean="0">
                <a:latin typeface="David" panose="020E0502060401010101" pitchFamily="34" charset="-79"/>
                <a:cs typeface="David" panose="020E0502060401010101" pitchFamily="34" charset="-79"/>
              </a:rPr>
              <a:t>המשתמש.</a:t>
            </a:r>
          </a:p>
          <a:p>
            <a:pPr lvl="1">
              <a:buFont typeface="Arial" panose="020B0604020202020204" pitchFamily="34" charset="0"/>
              <a:buChar char="•"/>
            </a:pPr>
            <a:r>
              <a:rPr lang="he-IL" sz="1800" dirty="0">
                <a:latin typeface="David" panose="020E0502060401010101" pitchFamily="34" charset="-79"/>
                <a:ea typeface="Times New Roman" panose="02020603050405020304" pitchFamily="18" charset="0"/>
                <a:cs typeface="David" panose="020E0502060401010101" pitchFamily="34" charset="-79"/>
              </a:rPr>
              <a:t>מצב בו מערכת ההפעלה עובדת והמשתמש לא יכול לבצע דבר.</a:t>
            </a:r>
            <a:endParaRPr lang="en-US" sz="1800" dirty="0">
              <a:latin typeface="Times New Roman" panose="02020603050405020304" pitchFamily="18" charset="0"/>
              <a:ea typeface="Times New Roman" panose="02020603050405020304" pitchFamily="18" charset="0"/>
              <a:cs typeface="David" panose="020E0502060401010101" pitchFamily="34" charset="-79"/>
            </a:endParaRPr>
          </a:p>
          <a:p>
            <a:pPr lvl="1">
              <a:buFont typeface="Arial" panose="020B0604020202020204" pitchFamily="34" charset="0"/>
              <a:buChar char="•"/>
            </a:pPr>
            <a:endParaRPr lang="en-US" altLang="en-US" sz="1800" dirty="0">
              <a:latin typeface="David" panose="020E0502060401010101" pitchFamily="34" charset="-79"/>
              <a:cs typeface="David" panose="020E0502060401010101" pitchFamily="34" charset="-79"/>
            </a:endParaRPr>
          </a:p>
        </p:txBody>
      </p:sp>
      <p:sp>
        <p:nvSpPr>
          <p:cNvPr id="10" name="Rectangle 9"/>
          <p:cNvSpPr/>
          <p:nvPr/>
        </p:nvSpPr>
        <p:spPr>
          <a:xfrm>
            <a:off x="914400" y="2019578"/>
            <a:ext cx="7315200" cy="369332"/>
          </a:xfrm>
          <a:prstGeom prst="rect">
            <a:avLst/>
          </a:prstGeom>
          <a:solidFill>
            <a:schemeClr val="bg1">
              <a:lumMod val="95000"/>
            </a:schemeClr>
          </a:solidFill>
        </p:spPr>
        <p:txBody>
          <a:bodyPr wrap="square">
            <a:spAutoFit/>
          </a:bodyPr>
          <a:lstStyle/>
          <a:p>
            <a:pPr algn="r" rtl="1"/>
            <a:r>
              <a:rPr lang="he-IL" altLang="en-US" dirty="0">
                <a:latin typeface="David" panose="020E0502060401010101" pitchFamily="34" charset="-79"/>
                <a:cs typeface="David" panose="020E0502060401010101" pitchFamily="34" charset="-79"/>
              </a:rPr>
              <a:t>תהליך יכול להימצא באחד משני </a:t>
            </a:r>
            <a:r>
              <a:rPr lang="he-IL" altLang="en-US" dirty="0" smtClean="0">
                <a:latin typeface="David" panose="020E0502060401010101" pitchFamily="34" charset="-79"/>
                <a:cs typeface="David" panose="020E0502060401010101" pitchFamily="34" charset="-79"/>
              </a:rPr>
              <a:t>מצבים</a:t>
            </a:r>
            <a:r>
              <a:rPr lang="en-US" altLang="en-US" dirty="0" smtClean="0">
                <a:latin typeface="David" panose="020E0502060401010101" pitchFamily="34" charset="-79"/>
                <a:cs typeface="David" panose="020E0502060401010101" pitchFamily="34" charset="-79"/>
              </a:rPr>
              <a:t>:</a:t>
            </a:r>
            <a:endParaRPr lang="he-IL" altLang="en-US" dirty="0">
              <a:latin typeface="David" panose="020E0502060401010101" pitchFamily="34" charset="-79"/>
              <a:cs typeface="David" panose="020E0502060401010101" pitchFamily="34" charset="-79"/>
            </a:endParaRPr>
          </a:p>
        </p:txBody>
      </p:sp>
      <p:sp>
        <p:nvSpPr>
          <p:cNvPr id="23" name="Rectangle 22"/>
          <p:cNvSpPr>
            <a:spLocks noGrp="1" noChangeArrowheads="1"/>
          </p:cNvSpPr>
          <p:nvPr/>
        </p:nvSpPr>
        <p:spPr bwMode="auto">
          <a:xfrm>
            <a:off x="914400" y="4441192"/>
            <a:ext cx="7315200" cy="1095703"/>
          </a:xfrm>
          <a:prstGeom prst="rect">
            <a:avLst/>
          </a:prstGeom>
          <a:solidFill>
            <a:schemeClr val="bg1">
              <a:lumMod val="95000"/>
            </a:schemeClr>
          </a:solidFill>
          <a:ln>
            <a:noFill/>
          </a:ln>
          <a:extLst/>
        </p:spPr>
        <p:txBody>
          <a:bodyPr vert="horz" wrap="square" lIns="91440" tIns="45720" rIns="91440" bIns="45720" numCol="1" anchor="t" anchorCtr="0" compatLnSpc="1">
            <a:prstTxWarp prst="textNoShape">
              <a:avLst/>
            </a:prstTxWarp>
          </a:bodyPr>
          <a:lstStyle>
            <a:lvl1pPr marL="342900" indent="-342900" algn="r" rtl="1" fontAlgn="base">
              <a:spcBef>
                <a:spcPct val="20000"/>
              </a:spcBef>
              <a:spcAft>
                <a:spcPct val="0"/>
              </a:spcAft>
              <a:buClr>
                <a:schemeClr val="accent1"/>
              </a:buClr>
              <a:buSzPct val="80000"/>
              <a:buFont typeface="Wingdings" panose="05000000000000000000" pitchFamily="2" charset="2"/>
              <a:buChar char="n"/>
              <a:defRPr sz="3200" b="1"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altLang="en-US" sz="1600" dirty="0" smtClean="0">
                <a:latin typeface="David" panose="020E0502060401010101" pitchFamily="34" charset="-79"/>
                <a:cs typeface="David" panose="020E0502060401010101" pitchFamily="34" charset="-79"/>
              </a:rPr>
              <a:t>משתמש</a:t>
            </a:r>
            <a:r>
              <a:rPr lang="he-IL" altLang="en-US" sz="1600" dirty="0" smtClean="0"/>
              <a:t> </a:t>
            </a:r>
            <a:r>
              <a:rPr lang="en-US" altLang="en-US" sz="1600" dirty="0"/>
              <a:t>(User Mode)</a:t>
            </a:r>
          </a:p>
          <a:p>
            <a:pPr lvl="1">
              <a:buFont typeface="Arial" panose="020B0604020202020204" pitchFamily="34" charset="0"/>
              <a:buChar char="•"/>
            </a:pPr>
            <a:r>
              <a:rPr lang="he-IL" altLang="en-US" sz="1600" dirty="0">
                <a:latin typeface="David" panose="020E0502060401010101" pitchFamily="34" charset="-79"/>
                <a:cs typeface="David" panose="020E0502060401010101" pitchFamily="34" charset="-79"/>
              </a:rPr>
              <a:t>עם זכויות מוגבלות, למשל ללא גישה לכל הזיכרון או התקני </a:t>
            </a:r>
            <a:r>
              <a:rPr lang="he-IL" altLang="en-US" sz="1600" dirty="0" smtClean="0">
                <a:latin typeface="David" panose="020E0502060401010101" pitchFamily="34" charset="-79"/>
                <a:cs typeface="David" panose="020E0502060401010101" pitchFamily="34" charset="-79"/>
              </a:rPr>
              <a:t>קלט/פלט</a:t>
            </a:r>
          </a:p>
          <a:p>
            <a:pPr lvl="1">
              <a:buFont typeface="Arial" panose="020B0604020202020204" pitchFamily="34" charset="0"/>
              <a:buChar char="•"/>
            </a:pPr>
            <a:r>
              <a:rPr lang="he-IL" sz="1600" dirty="0">
                <a:latin typeface="David" panose="020E0502060401010101" pitchFamily="34" charset="-79"/>
                <a:ea typeface="Times New Roman" panose="02020603050405020304" pitchFamily="18" charset="0"/>
                <a:cs typeface="David" panose="020E0502060401010101" pitchFamily="34" charset="-79"/>
              </a:rPr>
              <a:t>ה-</a:t>
            </a:r>
            <a:r>
              <a:rPr lang="en-US" sz="1600" dirty="0">
                <a:latin typeface="Times New Roman" panose="02020603050405020304" pitchFamily="18" charset="0"/>
                <a:ea typeface="Times New Roman" panose="02020603050405020304" pitchFamily="18" charset="0"/>
                <a:cs typeface="David" panose="020E0502060401010101" pitchFamily="34" charset="-79"/>
              </a:rPr>
              <a:t>CPU</a:t>
            </a:r>
            <a:r>
              <a:rPr lang="he-IL" sz="1600" dirty="0">
                <a:latin typeface="Times New Roman" panose="02020603050405020304" pitchFamily="18" charset="0"/>
                <a:ea typeface="Times New Roman" panose="02020603050405020304" pitchFamily="18" charset="0"/>
                <a:cs typeface="David" panose="020E0502060401010101" pitchFamily="34" charset="-79"/>
              </a:rPr>
              <a:t> נמצא במצב שבו </a:t>
            </a:r>
            <a:r>
              <a:rPr lang="en-US" sz="1600" dirty="0">
                <a:latin typeface="Times New Roman" panose="02020603050405020304" pitchFamily="18" charset="0"/>
                <a:ea typeface="Times New Roman" panose="02020603050405020304" pitchFamily="18" charset="0"/>
                <a:cs typeface="David" panose="020E0502060401010101" pitchFamily="34" charset="-79"/>
              </a:rPr>
              <a:t>process</a:t>
            </a:r>
            <a:r>
              <a:rPr lang="he-IL" sz="1600" dirty="0">
                <a:latin typeface="Times New Roman" panose="02020603050405020304" pitchFamily="18" charset="0"/>
                <a:ea typeface="Times New Roman" panose="02020603050405020304" pitchFamily="18" charset="0"/>
                <a:cs typeface="David" panose="020E0502060401010101" pitchFamily="34" charset="-79"/>
              </a:rPr>
              <a:t>-ים שהתקבלו מהמשתמש רצים, והמערכת לא יכולה לגשת לחומרה.</a:t>
            </a:r>
            <a:endParaRPr lang="en-US" sz="1600" dirty="0">
              <a:latin typeface="Times New Roman" panose="02020603050405020304" pitchFamily="18" charset="0"/>
              <a:ea typeface="Times New Roman" panose="02020603050405020304" pitchFamily="18" charset="0"/>
              <a:cs typeface="David" panose="020E0502060401010101" pitchFamily="34" charset="-79"/>
            </a:endParaRPr>
          </a:p>
          <a:p>
            <a:pPr lvl="1">
              <a:buFont typeface="Arial" panose="020B0604020202020204" pitchFamily="34" charset="0"/>
              <a:buChar char="•"/>
            </a:pPr>
            <a:endParaRPr lang="en-US" altLang="en-US" sz="1600" dirty="0">
              <a:latin typeface="David" panose="020E0502060401010101" pitchFamily="34" charset="-79"/>
              <a:cs typeface="David" panose="020E0502060401010101" pitchFamily="34" charset="-79"/>
            </a:endParaRPr>
          </a:p>
        </p:txBody>
      </p:sp>
      <p:sp>
        <p:nvSpPr>
          <p:cNvPr id="24" name="Rectangle 23"/>
          <p:cNvSpPr>
            <a:spLocks noGrp="1" noChangeArrowheads="1"/>
          </p:cNvSpPr>
          <p:nvPr/>
        </p:nvSpPr>
        <p:spPr bwMode="auto">
          <a:xfrm>
            <a:off x="913606" y="5702507"/>
            <a:ext cx="7315200" cy="649629"/>
          </a:xfrm>
          <a:prstGeom prst="rect">
            <a:avLst/>
          </a:prstGeom>
          <a:solidFill>
            <a:schemeClr val="bg1">
              <a:lumMod val="95000"/>
            </a:schemeClr>
          </a:solidFill>
          <a:ln>
            <a:noFill/>
          </a:ln>
          <a:extLst/>
        </p:spPr>
        <p:txBody>
          <a:bodyPr vert="horz" wrap="square" lIns="91440" tIns="45720" rIns="91440" bIns="45720" numCol="1" anchor="t" anchorCtr="0" compatLnSpc="1">
            <a:prstTxWarp prst="textNoShape">
              <a:avLst/>
            </a:prstTxWarp>
          </a:bodyPr>
          <a:lstStyle>
            <a:lvl1pPr marL="342900" indent="-342900" algn="r" rtl="1" fontAlgn="base">
              <a:spcBef>
                <a:spcPct val="20000"/>
              </a:spcBef>
              <a:spcAft>
                <a:spcPct val="0"/>
              </a:spcAft>
              <a:buClr>
                <a:schemeClr val="accent1"/>
              </a:buClr>
              <a:buSzPct val="80000"/>
              <a:buFont typeface="Wingdings" panose="05000000000000000000" pitchFamily="2" charset="2"/>
              <a:buChar char="n"/>
              <a:defRPr sz="3200" b="1"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altLang="en-US" sz="1800" dirty="0" smtClean="0">
                <a:latin typeface="David" panose="020E0502060401010101" pitchFamily="34" charset="-79"/>
                <a:cs typeface="David" panose="020E0502060401010101" pitchFamily="34" charset="-79"/>
              </a:rPr>
              <a:t>מעבר </a:t>
            </a:r>
            <a:r>
              <a:rPr lang="he-IL" altLang="en-US" sz="1800" dirty="0">
                <a:latin typeface="David" panose="020E0502060401010101" pitchFamily="34" charset="-79"/>
                <a:cs typeface="David" panose="020E0502060401010101" pitchFamily="34" charset="-79"/>
              </a:rPr>
              <a:t>מגרעין למשתמש</a:t>
            </a:r>
          </a:p>
          <a:p>
            <a:pPr lvl="1">
              <a:buFont typeface="Arial" panose="020B0604020202020204" pitchFamily="34" charset="0"/>
              <a:buChar char="•"/>
            </a:pPr>
            <a:r>
              <a:rPr lang="he-IL" altLang="en-US" sz="1200" dirty="0"/>
              <a:t> </a:t>
            </a:r>
            <a:r>
              <a:rPr lang="he-IL" altLang="en-US" sz="1800" dirty="0">
                <a:latin typeface="David" panose="020E0502060401010101" pitchFamily="34" charset="-79"/>
                <a:cs typeface="David" panose="020E0502060401010101" pitchFamily="34" charset="-79"/>
              </a:rPr>
              <a:t>נעשה ע"י קריאת מערכת </a:t>
            </a:r>
            <a:r>
              <a:rPr lang="en-US" altLang="en-US" sz="1800" dirty="0"/>
              <a:t>(System Call)</a:t>
            </a:r>
          </a:p>
        </p:txBody>
      </p:sp>
      <p:sp>
        <p:nvSpPr>
          <p:cNvPr id="15"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1749424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F2BFD3-BC1B-4BF4-A3E9-C36879E1B0D4}" type="slidenum">
              <a:rPr lang="en-US" altLang="en-US" sz="1400"/>
              <a:pPr>
                <a:spcBef>
                  <a:spcPct val="0"/>
                </a:spcBef>
                <a:buFontTx/>
                <a:buNone/>
              </a:pPr>
              <a:t>9</a:t>
            </a:fld>
            <a:endParaRPr lang="en-US" altLang="en-US" sz="140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sp>
        <p:nvSpPr>
          <p:cNvPr id="9" name="Rectangle 8"/>
          <p:cNvSpPr/>
          <p:nvPr/>
        </p:nvSpPr>
        <p:spPr>
          <a:xfrm>
            <a:off x="3475397" y="1447800"/>
            <a:ext cx="2210862" cy="646331"/>
          </a:xfrm>
          <a:prstGeom prst="rect">
            <a:avLst/>
          </a:prstGeom>
          <a:solidFill>
            <a:schemeClr val="bg1">
              <a:lumMod val="85000"/>
            </a:schemeClr>
          </a:solidFill>
        </p:spPr>
        <p:txBody>
          <a:bodyPr wrap="none">
            <a:spAutoFit/>
          </a:bodyPr>
          <a:lstStyle/>
          <a:p>
            <a:pPr algn="ctr"/>
            <a:r>
              <a:rPr lang="en-US" b="1" dirty="0" smtClean="0">
                <a:latin typeface="+mn-lt"/>
                <a:ea typeface="Times New Roman" panose="02020603050405020304" pitchFamily="18" charset="0"/>
                <a:cs typeface="+mj-cs"/>
              </a:rPr>
              <a:t>UI</a:t>
            </a:r>
            <a:r>
              <a:rPr lang="he-IL" b="1" dirty="0" smtClean="0">
                <a:latin typeface="+mn-lt"/>
                <a:ea typeface="Times New Roman" panose="02020603050405020304" pitchFamily="18" charset="0"/>
                <a:cs typeface="+mj-cs"/>
              </a:rPr>
              <a:t> </a:t>
            </a:r>
            <a:r>
              <a:rPr lang="en-US" b="1" dirty="0" smtClean="0">
                <a:latin typeface="+mn-lt"/>
                <a:ea typeface="Times New Roman" panose="02020603050405020304" pitchFamily="18" charset="0"/>
                <a:cs typeface="+mj-cs"/>
              </a:rPr>
              <a:t>– User Interface</a:t>
            </a:r>
            <a:br>
              <a:rPr lang="en-US" b="1" dirty="0" smtClean="0">
                <a:latin typeface="+mn-lt"/>
                <a:ea typeface="Times New Roman" panose="02020603050405020304" pitchFamily="18" charset="0"/>
                <a:cs typeface="+mj-cs"/>
              </a:rPr>
            </a:br>
            <a:r>
              <a:rPr lang="he-IL" b="1" dirty="0">
                <a:latin typeface="David" panose="020E0502060401010101" pitchFamily="34" charset="-79"/>
                <a:cs typeface="David" panose="020E0502060401010101" pitchFamily="34" charset="-79"/>
              </a:rPr>
              <a:t>ממשק </a:t>
            </a:r>
            <a:r>
              <a:rPr lang="he-IL" b="1" dirty="0" smtClean="0">
                <a:latin typeface="David" panose="020E0502060401010101" pitchFamily="34" charset="-79"/>
                <a:cs typeface="David" panose="020E0502060401010101" pitchFamily="34" charset="-79"/>
              </a:rPr>
              <a:t>משתמש</a:t>
            </a:r>
            <a:endParaRPr lang="en-US" dirty="0"/>
          </a:p>
        </p:txBody>
      </p:sp>
      <p:sp>
        <p:nvSpPr>
          <p:cNvPr id="2" name="Rectangle 1"/>
          <p:cNvSpPr/>
          <p:nvPr/>
        </p:nvSpPr>
        <p:spPr>
          <a:xfrm>
            <a:off x="913606" y="5208657"/>
            <a:ext cx="7315200" cy="353943"/>
          </a:xfrm>
          <a:prstGeom prst="rect">
            <a:avLst/>
          </a:prstGeom>
          <a:solidFill>
            <a:schemeClr val="bg1">
              <a:lumMod val="95000"/>
            </a:schemeClr>
          </a:solidFill>
        </p:spPr>
        <p:txBody>
          <a:bodyPr wrap="square">
            <a:spAutoFit/>
          </a:bodyPr>
          <a:lstStyle/>
          <a:p>
            <a:pPr algn="r" rtl="1"/>
            <a:r>
              <a:rPr lang="he-IL" sz="1700" dirty="0">
                <a:latin typeface="David" panose="020E0502060401010101" pitchFamily="34" charset="-79"/>
                <a:cs typeface="David" panose="020E0502060401010101" pitchFamily="34" charset="-79"/>
              </a:rPr>
              <a:t>מסוף שנות ה-80 נפוץ ממשק משתמש </a:t>
            </a:r>
            <a:r>
              <a:rPr lang="he-IL" sz="1700" dirty="0" smtClean="0">
                <a:latin typeface="David" panose="020E0502060401010101" pitchFamily="34" charset="-79"/>
                <a:cs typeface="David" panose="020E0502060401010101" pitchFamily="34" charset="-79"/>
              </a:rPr>
              <a:t>גרפי </a:t>
            </a:r>
            <a:r>
              <a:rPr lang="en-US" sz="1700" dirty="0" smtClean="0">
                <a:latin typeface="David" panose="020E0502060401010101" pitchFamily="34" charset="-79"/>
                <a:cs typeface="David" panose="020E0502060401010101" pitchFamily="34" charset="-79"/>
              </a:rPr>
              <a:t>   </a:t>
            </a:r>
            <a:r>
              <a:rPr lang="en-US" sz="1700" dirty="0" smtClean="0"/>
              <a:t>GUI </a:t>
            </a:r>
            <a:r>
              <a:rPr lang="en-US" sz="1700" dirty="0"/>
              <a:t>- Graphical User </a:t>
            </a:r>
            <a:r>
              <a:rPr lang="en-US" sz="1700" dirty="0" smtClean="0"/>
              <a:t>Interface</a:t>
            </a:r>
            <a:r>
              <a:rPr lang="he-IL" sz="1700" dirty="0" smtClean="0"/>
              <a:t>    </a:t>
            </a:r>
            <a:endParaRPr lang="en-US" sz="1700" dirty="0"/>
          </a:p>
        </p:txBody>
      </p:sp>
      <p:pic>
        <p:nvPicPr>
          <p:cNvPr id="1026" name="Picture 2" descr="https://upload.wikimedia.org/wikipedia/commons/9/94/FreeDOS_Beta_9_pre-release5_(command_line_interface)_on_Bochs_sshot2004091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9383" y="2286000"/>
            <a:ext cx="5003646" cy="277980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7"/>
          <p:cNvSpPr>
            <a:spLocks noChangeArrowheads="1"/>
          </p:cNvSpPr>
          <p:nvPr/>
        </p:nvSpPr>
        <p:spPr bwMode="auto">
          <a:xfrm>
            <a:off x="1752601" y="152400"/>
            <a:ext cx="56372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Operating System </a:t>
            </a:r>
            <a:endParaRPr lang="en-US" altLang="en-US" sz="4400" dirty="0">
              <a:solidFill>
                <a:schemeClr val="bg1"/>
              </a:solidFill>
              <a:cs typeface="Miriam" panose="020B0502050101010101" pitchFamily="34" charset="-79"/>
            </a:endParaRPr>
          </a:p>
        </p:txBody>
      </p:sp>
    </p:spTree>
    <p:extLst>
      <p:ext uri="{BB962C8B-B14F-4D97-AF65-F5344CB8AC3E}">
        <p14:creationId xmlns:p14="http://schemas.microsoft.com/office/powerpoint/2010/main" val="990233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1844</TotalTime>
  <Words>1667</Words>
  <Application>Microsoft Office PowerPoint</Application>
  <PresentationFormat>On-screen Show (4:3)</PresentationFormat>
  <Paragraphs>271</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David</vt:lpstr>
      <vt:lpstr>Miriam</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198</cp:revision>
  <dcterms:created xsi:type="dcterms:W3CDTF">2008-08-03T16:05:36Z</dcterms:created>
  <dcterms:modified xsi:type="dcterms:W3CDTF">2018-03-22T17:15:48Z</dcterms:modified>
</cp:coreProperties>
</file>